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8" r:id="rId14"/>
    <p:sldId id="279" r:id="rId15"/>
    <p:sldId id="280" r:id="rId16"/>
    <p:sldId id="281" r:id="rId17"/>
    <p:sldId id="273" r:id="rId18"/>
    <p:sldId id="289" r:id="rId19"/>
    <p:sldId id="290" r:id="rId20"/>
    <p:sldId id="291" r:id="rId21"/>
    <p:sldId id="283" r:id="rId22"/>
    <p:sldId id="285" r:id="rId23"/>
    <p:sldId id="284" r:id="rId24"/>
    <p:sldId id="286" r:id="rId25"/>
    <p:sldId id="287" r:id="rId26"/>
    <p:sldId id="288" r:id="rId27"/>
    <p:sldId id="297" r:id="rId28"/>
    <p:sldId id="298" r:id="rId29"/>
    <p:sldId id="300" r:id="rId30"/>
    <p:sldId id="299" r:id="rId31"/>
    <p:sldId id="301" r:id="rId32"/>
    <p:sldId id="275" r:id="rId33"/>
    <p:sldId id="276" r:id="rId34"/>
    <p:sldId id="277" r:id="rId35"/>
    <p:sldId id="292" r:id="rId36"/>
    <p:sldId id="293" r:id="rId37"/>
    <p:sldId id="294" r:id="rId38"/>
    <p:sldId id="295" r:id="rId39"/>
    <p:sldId id="296" r:id="rId40"/>
    <p:sldId id="257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BCB53-EDAC-4104-841D-FE6D858FA6C5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C9FC-5A59-4236-8771-6DE406BA0C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46619-0A7B-49A8-983F-067E3A5520AD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200EB-75CA-49BB-849C-131B37A627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4EBED-473B-40C2-9D71-1AE9D108F1C8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A3FD60-7EF9-47A3-960B-7FB2C17D33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A2441-77DB-4B73-A51B-22D95C44AEC0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52727-8D1A-4C30-8FAF-27B5BDB3F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437056-40B2-463A-90DF-78AE9E16CABA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EF112-920E-4A31-A510-91D9988D7E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08B3F-EA51-475E-AAED-CB19EC7A4C8B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7B02E-324A-4475-A164-9F920D1682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BEDB8-CD2F-4285-8335-B02C9AEA40D4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BB881-037D-4807-A814-8E88369CB5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4A6BE-8805-42C1-9683-D634C18263AA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9A13D-B695-468C-B3CA-745B827B80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E4A2FB-B08F-4DCD-8E1E-84D443E1CBF7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715BC-56B1-4911-8715-6E55C5BEA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9224A0-614B-4DC6-A6AD-6B82C020617C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FB15E-4F8D-4A54-9D0C-8EC362C81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F158F-1E6A-43B1-BB8B-CE2C0E61B889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3394F-3A12-49F0-AC90-22BFDA331C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8E5981E-9475-4A5F-8BA9-322D3B3C6CDB}" type="datetimeFigureOut">
              <a:rPr lang="ru-RU"/>
              <a:pPr>
                <a:defRPr/>
              </a:pPr>
              <a:t>22.09.2025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A85438-6802-4A5A-B6CA-0DE28EFE09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4.png"/><Relationship Id="rId7" Type="http://schemas.openxmlformats.org/officeDocument/2006/relationships/image" Target="../media/image26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8.pn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29.jpeg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gif"/><Relationship Id="rId3" Type="http://schemas.openxmlformats.org/officeDocument/2006/relationships/image" Target="../media/image15.png"/><Relationship Id="rId7" Type="http://schemas.openxmlformats.org/officeDocument/2006/relationships/image" Target="../media/image48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6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5.png"/><Relationship Id="rId7" Type="http://schemas.openxmlformats.org/officeDocument/2006/relationships/image" Target="../media/image5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15.png"/><Relationship Id="rId7" Type="http://schemas.openxmlformats.org/officeDocument/2006/relationships/image" Target="../media/image5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6.wmf"/><Relationship Id="rId5" Type="http://schemas.openxmlformats.org/officeDocument/2006/relationships/image" Target="../media/image45.jpeg"/><Relationship Id="rId4" Type="http://schemas.openxmlformats.org/officeDocument/2006/relationships/image" Target="../media/image44.png"/><Relationship Id="rId9" Type="http://schemas.openxmlformats.org/officeDocument/2006/relationships/image" Target="../media/image5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1.png"/><Relationship Id="rId4" Type="http://schemas.openxmlformats.org/officeDocument/2006/relationships/image" Target="../media/image6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9.jpe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6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9.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18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3933825"/>
            <a:ext cx="16478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0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19250" y="3716338"/>
            <a:ext cx="127635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900113" y="1125538"/>
            <a:ext cx="3421062" cy="215900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стоит между окном и дверью?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Буква И.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2533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3663" y="5084763"/>
            <a:ext cx="11525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900113" y="1125538"/>
            <a:ext cx="3421062" cy="215900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наибольшее двузначное число?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75463" y="2997200"/>
            <a:ext cx="1368425" cy="1008063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99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23557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3663" y="5084763"/>
            <a:ext cx="11525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900113" y="1125538"/>
            <a:ext cx="3421062" cy="2159000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 наименьшее двузначное число?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1223963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10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24581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6" descr="http://teamarket.ru/upload/shop_4/6/3/3/item_6330/shop_items_catalog_image633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99" t="6769" r="18771" b="6589"/>
          <a:stretch>
            <a:fillRect/>
          </a:stretch>
        </p:blipFill>
        <p:spPr bwMode="auto">
          <a:xfrm>
            <a:off x="6443663" y="5084763"/>
            <a:ext cx="11525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Презентации\Математика\Умники и умницы 2 класс\Тетрадь 2 класс\Часть 1. 1- 18 урок\Image002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AFF"/>
              </a:clrFrom>
              <a:clrTo>
                <a:srgbClr val="FBFAFF">
                  <a:alpha val="0"/>
                </a:srgbClr>
              </a:clrTo>
            </a:clrChange>
          </a:blip>
          <a:srcRect l="47572" t="37781" r="5447" b="29591"/>
          <a:stretch>
            <a:fillRect/>
          </a:stretch>
        </p:blipFill>
        <p:spPr bwMode="auto">
          <a:xfrm>
            <a:off x="3203575" y="549275"/>
            <a:ext cx="4252913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6 (545x700, 141Kb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3716338"/>
            <a:ext cx="1800225" cy="2233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10 (700x696, 126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7763" y="3933825"/>
            <a:ext cx="21605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116013" y="1412875"/>
            <a:ext cx="1871662" cy="1223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800" b="1" dirty="0">
                <a:solidFill>
                  <a:srgbClr val="FF0000"/>
                </a:solidFill>
              </a:rPr>
              <a:t>12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6600" y="115888"/>
            <a:ext cx="5619750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распределять внимания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25609" name="Прямоугольник 11"/>
          <p:cNvSpPr>
            <a:spLocks noChangeArrowheads="1"/>
          </p:cNvSpPr>
          <p:nvPr/>
        </p:nvSpPr>
        <p:spPr bwMode="auto">
          <a:xfrm>
            <a:off x="1042988" y="908050"/>
            <a:ext cx="25415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latin typeface="Calibri" pitchFamily="34" charset="0"/>
              </a:rPr>
              <a:t>Сосчитай голубей</a:t>
            </a:r>
            <a:endParaRPr lang="ru-RU" sz="24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77716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2662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2988" y="2492375"/>
          <a:ext cx="4344987" cy="3328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125538"/>
            <a:ext cx="1366837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836613"/>
            <a:ext cx="19716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57563"/>
            <a:ext cx="10255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508625" y="1125538"/>
            <a:ext cx="2735263" cy="43910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</a:rPr>
              <a:t>Маршрут №1.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клетки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3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вниз.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Поставьте цифру 1.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27538" y="4149725"/>
            <a:ext cx="7921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6660" name="Picture 20" descr="12 (425x700, 86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15213" y="4265613"/>
            <a:ext cx="172878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476 0.01065 C 0.01806 0.01643 0.02222 0.02268 0.02674 0.02662 C 0.02778 0.02754 0.02917 0.02754 0.03038 0.02824 C 0.03247 0.02963 0.03455 0.03102 0.03628 0.03287 C 0.03767 0.03426 0.03837 0.03657 0.03976 0.03773 C 0.04219 0.03958 0.04531 0.03958 0.04809 0.04097 C 0.05469 0.0493 0.05851 0.05833 0.06719 0.06319 C 0.0724 0.06991 0.07101 0.07546 0.07674 0.08055 C 0.07899 0.0919 0.07743 0.09467 0.08507 0.09954 C 0.08715 0.10787 0.09149 0.10694 0.09705 0.10903 C 0.10208 0.11319 0.10573 0.11458 0.11128 0.11713 C 0.10729 0.12037 0.10903 0.12014 0.10642 0.12014 " pathEditMode="relative" rAng="0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00" y="5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77716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2765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2988" y="2492375"/>
          <a:ext cx="4344987" cy="3328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125538"/>
            <a:ext cx="1366837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836613"/>
            <a:ext cx="19716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57563"/>
            <a:ext cx="10255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435600" y="1196975"/>
            <a:ext cx="2736850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</a:rPr>
              <a:t>Маршрут №2.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вправо,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влево,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влево.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Поставьте цифру 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87450" y="4149725"/>
            <a:ext cx="792163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7684" name="Picture 20" descr="12 (425x700, 86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81888" y="4365625"/>
            <a:ext cx="166211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5185E-6 C -0.00833 0.00602 -0.0184 0.0125 -0.02969 0.01643 C -0.03229 0.01736 -0.03559 0.01736 -0.03854 0.01829 C -0.04358 0.01967 -0.04896 0.02129 -0.05313 0.02315 C -0.0566 0.02454 -0.05833 0.02708 -0.06163 0.02824 C -0.06753 0.03032 -0.07535 0.03032 -0.08212 0.03148 C -0.09844 0.04028 -0.10781 0.05 -0.12917 0.05509 C -0.14184 0.06204 -0.13837 0.06805 -0.1526 0.07338 C -0.15816 0.08518 -0.15434 0.08819 -0.17309 0.09329 C -0.17813 0.10208 -0.18872 0.10116 -0.20243 0.10324 C -0.21493 0.10764 -0.22396 0.10903 -0.23733 0.1118 C -0.2276 0.11551 -0.23194 0.11504 -0.22552 0.11504 " pathEditMode="relative" rAng="0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900" y="5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0"/>
            <a:ext cx="7777162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Посмотри на квадрат. В одной из клеток стоит машина. Не прикасаясь рукой к таблице, а лишь следя глазами, узнай её путь.</a:t>
            </a:r>
            <a:endParaRPr lang="ru-RU" sz="2400" b="1" dirty="0"/>
          </a:p>
        </p:txBody>
      </p:sp>
      <p:pic>
        <p:nvPicPr>
          <p:cNvPr id="2867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42988" y="2492375"/>
          <a:ext cx="4344987" cy="33289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6036"/>
                <a:gridCol w="1086036"/>
                <a:gridCol w="1086036"/>
                <a:gridCol w="1086036"/>
              </a:tblGrid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3203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1125538"/>
            <a:ext cx="1366837" cy="189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8 (685x700, 10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76600" y="836613"/>
            <a:ext cx="197167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http://lisyonok.ucoz.ru/kartinki/Transport/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76600" y="3357563"/>
            <a:ext cx="1025525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435600" y="1196975"/>
            <a:ext cx="2736850" cy="4968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B050"/>
                </a:solidFill>
              </a:rPr>
              <a:t>Маршрут №3.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вверх,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вправо,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 вниз,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1 влево,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3 вверх.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Поставьте цифру 3.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258888" y="2492375"/>
            <a:ext cx="7921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28708" name="Picture 20" descr="12 (425x700, 86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81888" y="4365625"/>
            <a:ext cx="1662112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0046 C -0.01215 -0.00255 -0.02448 -0.00695 -0.03351 -0.01343 C -0.03594 -0.01574 -0.03715 -0.01921 -0.0401 -0.02037 C -0.04323 -0.02454 -0.04792 -0.02778 -0.05122 -0.03033 C -0.05451 -0.03218 -0.05885 -0.03125 -0.06163 -0.03357 C -0.06649 -0.03773 -0.06927 -0.04491 -0.07326 -0.05023 C -0.09115 -0.0581 -0.10781 -0.05857 -0.12274 -0.07384 C -0.13663 -0.07986 -0.14375 -0.07107 -0.1559 -0.07986 C -0.17431 -0.07454 -0.17708 -0.06829 -0.19063 -0.08148 C -0.20434 -0.07801 -0.2066 -0.08935 -0.21476 -0.10023 C -0.22517 -0.10834 -0.23038 -0.11551 -0.23906 -0.12616 C -0.24028 -0.11389 -0.24149 -0.11829 -0.23941 -0.11204 " pathEditMode="relative" rAng="3813688" ptsTypes="fffffffffffA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0" y="-6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D:\клипарты\мебель\07129f92d5b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5006975"/>
            <a:ext cx="1800225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Не водя рукой по линиям, а лишь следя глазами, определи, какие буквы соответствуют числам. Если ты всё сделал верно, у тебя получилась загадка. Как можно быстрее отгадай её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</a:rPr>
              <a:t>.</a:t>
            </a:r>
            <a:endParaRPr lang="ru-RU" sz="2400" dirty="0"/>
          </a:p>
        </p:txBody>
      </p:sp>
      <p:pic>
        <p:nvPicPr>
          <p:cNvPr id="5" name="Picture 3" descr="D:\Презентации\Математика\Умники и умницы 2 класс\Тетрадь 2 класс\Часть 1. 1- 18 урок\Image002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0EFF7"/>
              </a:clrFrom>
              <a:clrTo>
                <a:srgbClr val="F0EFF7">
                  <a:alpha val="0"/>
                </a:srgbClr>
              </a:clrTo>
            </a:clrChange>
          </a:blip>
          <a:srcRect l="19383" t="10983" r="5592" b="69771"/>
          <a:stretch>
            <a:fillRect/>
          </a:stretch>
        </p:blipFill>
        <p:spPr bwMode="auto">
          <a:xfrm>
            <a:off x="611188" y="1052513"/>
            <a:ext cx="7940675" cy="288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16" descr="Советские мультфильм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84438" y="4581525"/>
            <a:ext cx="15430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Picture 6" descr="16 (557x700, 125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95738" y="4797425"/>
            <a:ext cx="863600" cy="108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3" name="Picture 4" descr="http://diza-74.ucoz.ru/_bl/13/93993718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0615" t="39526" r="65230" b="31769"/>
          <a:stretch>
            <a:fillRect/>
          </a:stretch>
        </p:blipFill>
        <p:spPr bwMode="auto">
          <a:xfrm>
            <a:off x="5435600" y="4581525"/>
            <a:ext cx="7207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971550" y="3933825"/>
            <a:ext cx="6696075" cy="647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Зимой белый, летом серый.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372225" y="4724400"/>
            <a:ext cx="1871663" cy="649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</a:rPr>
              <a:t>О зайце.</a:t>
            </a:r>
            <a:endParaRPr lang="ru-RU" sz="3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9706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3384550" cy="1211263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3072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00563" y="692150"/>
            <a:ext cx="3384550" cy="1211263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4213" y="1989138"/>
            <a:ext cx="2159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1-2-3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775" y="2060575"/>
            <a:ext cx="5040313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на небе мост семи цветов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11188" y="2636838"/>
            <a:ext cx="2305050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РА-ДУ-ГА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365625"/>
            <a:ext cx="12954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4688" t="64063" r="75000" b="3125"/>
          <a:stretch>
            <a:fillRect/>
          </a:stretch>
        </p:blipFill>
        <p:spPr bwMode="auto">
          <a:xfrm>
            <a:off x="1187450" y="4724400"/>
            <a:ext cx="12969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55650" y="3213100"/>
            <a:ext cx="2160588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4-5-1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08175" y="3716338"/>
            <a:ext cx="8636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71775" y="3357563"/>
            <a:ext cx="5545138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 ней дружит множество певцов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650" y="3716338"/>
            <a:ext cx="1655763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ГИ-ТА-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051050" y="0"/>
            <a:ext cx="580072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3384550" cy="1211263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3174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500563" y="692150"/>
            <a:ext cx="3384550" cy="1211263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4213" y="1989138"/>
            <a:ext cx="2159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6-7-5-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775" y="2060575"/>
            <a:ext cx="5616575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мишень для шайбы и мяча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835150" y="2636838"/>
            <a:ext cx="79216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ТА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365625"/>
            <a:ext cx="12954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4688" t="64063" r="75000" b="3125"/>
          <a:stretch>
            <a:fillRect/>
          </a:stretch>
        </p:blipFill>
        <p:spPr bwMode="auto">
          <a:xfrm>
            <a:off x="1187450" y="4724400"/>
            <a:ext cx="12969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55650" y="3213100"/>
            <a:ext cx="2160588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6-8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187450" y="3716338"/>
            <a:ext cx="8636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ВО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5875" y="3357563"/>
            <a:ext cx="590391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бьёт тонкой струйкой из ключа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403350" y="3716338"/>
            <a:ext cx="1655763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-ДА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1188" y="2636838"/>
            <a:ext cx="15843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ВО-РО-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2275" y="115888"/>
            <a:ext cx="579913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850" y="765175"/>
            <a:ext cx="4103688" cy="2043113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с земли легко поднимешь, но далеко не закинешь?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40538" y="2205038"/>
            <a:ext cx="2303462" cy="1584325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Пух, лист, горсть песка.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341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" descr="D:\клипарты\еда раст\bc2c5f16e4f4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00788" y="4784725"/>
            <a:ext cx="254952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92725" y="188913"/>
            <a:ext cx="3657600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В центре внимания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8" descr="http://img0.liveinternet.ru/images/foto/b/2/apps/1/442/1442326_27c159daa17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765175"/>
            <a:ext cx="3384550" cy="1209675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Перед вами </a:t>
            </a:r>
            <a:r>
              <a:rPr lang="ru-RU" sz="2400" b="1" dirty="0" err="1" smtClean="0"/>
              <a:t>слоговица</a:t>
            </a:r>
            <a:r>
              <a:rPr lang="ru-RU" sz="2400" b="1" dirty="0" smtClean="0"/>
              <a:t>.</a:t>
            </a:r>
            <a:br>
              <a:rPr lang="ru-RU" sz="2400" b="1" dirty="0" smtClean="0"/>
            </a:br>
            <a:r>
              <a:rPr lang="ru-RU" sz="2400" b="1" dirty="0" smtClean="0"/>
              <a:t>Потрудитесь ухитриться</a:t>
            </a:r>
            <a:br>
              <a:rPr lang="ru-RU" sz="2400" b="1" dirty="0" smtClean="0"/>
            </a:br>
            <a:r>
              <a:rPr lang="ru-RU" sz="2400" b="1" dirty="0" err="1" smtClean="0"/>
              <a:t>Слоговицу</a:t>
            </a:r>
            <a:r>
              <a:rPr lang="ru-RU" sz="2400" b="1" dirty="0" smtClean="0"/>
              <a:t> разгадать</a:t>
            </a:r>
            <a:br>
              <a:rPr lang="ru-RU" sz="2400" b="1" dirty="0" smtClean="0"/>
            </a:br>
            <a:r>
              <a:rPr lang="ru-RU" sz="2400" b="1" dirty="0" smtClean="0"/>
              <a:t>И слова все-все назвать.</a:t>
            </a:r>
            <a:endParaRPr lang="ru-RU" sz="2400" b="1" dirty="0"/>
          </a:p>
        </p:txBody>
      </p:sp>
      <p:pic>
        <p:nvPicPr>
          <p:cNvPr id="3277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427538" y="836613"/>
            <a:ext cx="3384550" cy="1209675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Цифры – это слоги. Одинаковые слоги обозначены одинаковыми цифрами.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4213" y="1989138"/>
            <a:ext cx="2159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7-3 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71775" y="2060575"/>
            <a:ext cx="5616575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есть у козы и у быка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42988" y="2636838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РО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2" name="Picture 6" descr="6 (545x700, 141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4365625"/>
            <a:ext cx="1295400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4688" t="64063" r="75000" b="3125"/>
          <a:stretch>
            <a:fillRect/>
          </a:stretch>
        </p:blipFill>
        <p:spPr bwMode="auto">
          <a:xfrm>
            <a:off x="1187450" y="4724400"/>
            <a:ext cx="12969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755650" y="3213100"/>
            <a:ext cx="2160588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9-1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692275" y="3716338"/>
            <a:ext cx="8636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РА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5875" y="3357563"/>
            <a:ext cx="590391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она уходит в облака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16013" y="3860800"/>
            <a:ext cx="863600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ГО-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547813" y="2636838"/>
            <a:ext cx="863600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-ГА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19250" y="115888"/>
            <a:ext cx="579913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/>
          <a:srcRect l="6667" t="6233" r="6667" b="8566"/>
          <a:stretch>
            <a:fillRect/>
          </a:stretch>
        </p:blipFill>
        <p:spPr bwMode="auto">
          <a:xfrm>
            <a:off x="250825" y="3767138"/>
            <a:ext cx="22336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233" t="47734" r="69551" b="3935"/>
          <a:stretch>
            <a:fillRect/>
          </a:stretch>
        </p:blipFill>
        <p:spPr bwMode="auto">
          <a:xfrm>
            <a:off x="6948488" y="3357563"/>
            <a:ext cx="176053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8" name="Прямоугольник 15"/>
          <p:cNvSpPr>
            <a:spLocks noChangeArrowheads="1"/>
          </p:cNvSpPr>
          <p:nvPr/>
        </p:nvSpPr>
        <p:spPr bwMode="auto">
          <a:xfrm>
            <a:off x="684213" y="692150"/>
            <a:ext cx="7559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Расставь числа от 0 до 9 в кружки так, чтобы стрелка всегда была направлена от кружка с большим числом к кружку с меньшим.</a:t>
            </a:r>
          </a:p>
        </p:txBody>
      </p:sp>
      <p:sp>
        <p:nvSpPr>
          <p:cNvPr id="17" name="Овал 16"/>
          <p:cNvSpPr/>
          <p:nvPr/>
        </p:nvSpPr>
        <p:spPr>
          <a:xfrm>
            <a:off x="3492500" y="1844675"/>
            <a:ext cx="935038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435600" y="2276475"/>
            <a:ext cx="936625" cy="86518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24075" y="3068638"/>
            <a:ext cx="935038" cy="865187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995738" y="3644900"/>
            <a:ext cx="936625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4067175" y="2781300"/>
            <a:ext cx="217488" cy="8636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843213" y="2565400"/>
            <a:ext cx="720725" cy="50323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059113" y="3644900"/>
            <a:ext cx="865187" cy="2889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500563" y="2420938"/>
            <a:ext cx="863600" cy="2873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2195513" y="3141663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8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63938" y="1916113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4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67175" y="3716338"/>
            <a:ext cx="79216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5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625" y="2349500"/>
            <a:ext cx="792163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692275" y="188913"/>
            <a:ext cx="579913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ЛОГИЧЕСКИ – ПОИСКОВЫЕ ЗАДАНИЯ</a:t>
            </a:r>
            <a:endParaRPr lang="ru-RU" sz="2400" b="1" dirty="0"/>
          </a:p>
        </p:txBody>
      </p:sp>
      <p:pic>
        <p:nvPicPr>
          <p:cNvPr id="34819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/>
          <a:srcRect l="6667" t="6233" r="6667" b="8566"/>
          <a:stretch>
            <a:fillRect/>
          </a:stretch>
        </p:blipFill>
        <p:spPr bwMode="auto">
          <a:xfrm>
            <a:off x="250825" y="3767138"/>
            <a:ext cx="22336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233" t="47734" r="69551" b="3935"/>
          <a:stretch>
            <a:fillRect/>
          </a:stretch>
        </p:blipFill>
        <p:spPr bwMode="auto">
          <a:xfrm>
            <a:off x="6948488" y="3357563"/>
            <a:ext cx="176053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Прямоугольник 15"/>
          <p:cNvSpPr>
            <a:spLocks noChangeArrowheads="1"/>
          </p:cNvSpPr>
          <p:nvPr/>
        </p:nvSpPr>
        <p:spPr bwMode="auto">
          <a:xfrm>
            <a:off x="755650" y="620713"/>
            <a:ext cx="7561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Расставь числа от 0 до 9 в кружки так, чтобы стрелка всегда была направлена от кружка с большим числом к кружку с меньшим.</a:t>
            </a:r>
          </a:p>
        </p:txBody>
      </p:sp>
      <p:sp>
        <p:nvSpPr>
          <p:cNvPr id="17" name="Овал 16"/>
          <p:cNvSpPr/>
          <p:nvPr/>
        </p:nvSpPr>
        <p:spPr>
          <a:xfrm>
            <a:off x="3492500" y="1844675"/>
            <a:ext cx="935038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435600" y="2276475"/>
            <a:ext cx="936625" cy="86518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2124075" y="3068638"/>
            <a:ext cx="935038" cy="865187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3995738" y="3644900"/>
            <a:ext cx="936625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H="1" flipV="1">
            <a:off x="4067175" y="2781300"/>
            <a:ext cx="217488" cy="8636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2843213" y="2565400"/>
            <a:ext cx="720725" cy="50323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059113" y="3644900"/>
            <a:ext cx="865187" cy="2889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4500563" y="2420938"/>
            <a:ext cx="863600" cy="2873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Прямоугольник 30"/>
          <p:cNvSpPr/>
          <p:nvPr/>
        </p:nvSpPr>
        <p:spPr>
          <a:xfrm>
            <a:off x="2195513" y="3141663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9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563938" y="1916113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067175" y="3716338"/>
            <a:ext cx="79216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6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508625" y="2349500"/>
            <a:ext cx="792163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1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http://1.bp.blogspot.com/-MNmqZp497BM/UCG0g20DEJI/AAAAAAAACV8/9tr5Nwgz3BY/s1600/0_803f8_85fc2622_XL.png"/>
          <p:cNvPicPr>
            <a:picLocks noChangeAspect="1" noChangeArrowheads="1"/>
          </p:cNvPicPr>
          <p:nvPr/>
        </p:nvPicPr>
        <p:blipFill>
          <a:blip r:embed="rId4"/>
          <a:srcRect l="6667" t="6233" r="6667" b="8566"/>
          <a:stretch>
            <a:fillRect/>
          </a:stretch>
        </p:blipFill>
        <p:spPr bwMode="auto">
          <a:xfrm>
            <a:off x="250825" y="3767138"/>
            <a:ext cx="2233613" cy="309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Клипарт &quot;Малыш и Карлсон&quot;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3233" t="47734" r="69551" b="3935"/>
          <a:stretch>
            <a:fillRect/>
          </a:stretch>
        </p:blipFill>
        <p:spPr bwMode="auto">
          <a:xfrm>
            <a:off x="6948488" y="3357563"/>
            <a:ext cx="1760537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Прямоугольник 15"/>
          <p:cNvSpPr>
            <a:spLocks noChangeArrowheads="1"/>
          </p:cNvSpPr>
          <p:nvPr/>
        </p:nvSpPr>
        <p:spPr bwMode="auto">
          <a:xfrm>
            <a:off x="755650" y="620713"/>
            <a:ext cx="75612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Расставь числа от 0 до 9 в кружки так, чтобы стрелка всегда была направлена от кружка с большим числом к кружку с меньшим.</a:t>
            </a:r>
          </a:p>
        </p:txBody>
      </p:sp>
      <p:sp>
        <p:nvSpPr>
          <p:cNvPr id="17" name="Овал 16"/>
          <p:cNvSpPr/>
          <p:nvPr/>
        </p:nvSpPr>
        <p:spPr>
          <a:xfrm>
            <a:off x="3851275" y="2492375"/>
            <a:ext cx="936625" cy="86518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724525" y="1844675"/>
            <a:ext cx="935038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3203575" y="3789363"/>
            <a:ext cx="936625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508625" y="3789363"/>
            <a:ext cx="935038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2" name="Прямая со стрелкой 21"/>
          <p:cNvCxnSpPr/>
          <p:nvPr/>
        </p:nvCxnSpPr>
        <p:spPr>
          <a:xfrm flipV="1">
            <a:off x="6084888" y="2781300"/>
            <a:ext cx="0" cy="93503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708400" y="3284538"/>
            <a:ext cx="287338" cy="5048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4140200" y="4292600"/>
            <a:ext cx="1223963" cy="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4787900" y="2420938"/>
            <a:ext cx="863600" cy="2873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2195513" y="1844675"/>
            <a:ext cx="936625" cy="8636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34" name="Прямая со стрелкой 33"/>
          <p:cNvCxnSpPr/>
          <p:nvPr/>
        </p:nvCxnSpPr>
        <p:spPr>
          <a:xfrm>
            <a:off x="3132138" y="2492375"/>
            <a:ext cx="647700" cy="2889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268538" y="1916113"/>
            <a:ext cx="79057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7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924300" y="2492375"/>
            <a:ext cx="792163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4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3276600" y="3789363"/>
            <a:ext cx="79057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3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795963" y="1844675"/>
            <a:ext cx="7921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580063" y="3789363"/>
            <a:ext cx="792162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9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92275" y="188913"/>
            <a:ext cx="579913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984625"/>
            <a:ext cx="2663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4868863"/>
            <a:ext cx="14414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783138"/>
            <a:ext cx="1728788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403350" y="476250"/>
            <a:ext cx="62642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132138" y="1412875"/>
            <a:ext cx="1439862" cy="316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РЕ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РЕ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ГОР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6100" y="13414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538" y="22050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ПА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00563" y="2997200"/>
            <a:ext cx="12239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538" y="3860800"/>
            <a:ext cx="1152525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СА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2275" y="0"/>
            <a:ext cx="579913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984625"/>
            <a:ext cx="2663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4868863"/>
            <a:ext cx="14414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783138"/>
            <a:ext cx="1728788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403350" y="476250"/>
            <a:ext cx="62642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213" y="1412875"/>
            <a:ext cx="1728787" cy="316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ЛУ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ЛУ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НОЧ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6100" y="13414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538" y="22050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ПА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00563" y="2997200"/>
            <a:ext cx="12239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538" y="3860800"/>
            <a:ext cx="1152525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ЗА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2275" y="0"/>
            <a:ext cx="579913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http://img.mota.ru/upload/wallpapers/2009/07/14/18/05/1646/3d_1809-1280x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933056"/>
            <a:ext cx="8064896" cy="29249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2" descr="http://img1.liveinternet.ru/images/attach/c/7/96/327/96327161_large_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3984625"/>
            <a:ext cx="2663825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4" descr="14 (467x700, 85Kb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3800" y="4868863"/>
            <a:ext cx="14414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2 (582x700, 95Kb)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03575" y="4783138"/>
            <a:ext cx="1728788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403350" y="476250"/>
            <a:ext cx="6264275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Допиши слог так, чтобы получилось слово.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43213" y="1412875"/>
            <a:ext cx="1728787" cy="31686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НО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НО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БОЧ</a:t>
            </a:r>
            <a:br>
              <a:rPr lang="ru-RU" sz="5400" b="1" dirty="0">
                <a:solidFill>
                  <a:schemeClr val="tx1"/>
                </a:solidFill>
              </a:rPr>
            </a:br>
            <a:r>
              <a:rPr lang="ru-RU" sz="5400" b="1" dirty="0">
                <a:solidFill>
                  <a:schemeClr val="tx1"/>
                </a:solidFill>
              </a:rPr>
              <a:t>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56100" y="13414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ГА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427538" y="2205038"/>
            <a:ext cx="1152525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ТА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00563" y="2997200"/>
            <a:ext cx="1223962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27538" y="3860800"/>
            <a:ext cx="1657350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МАР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692275" y="0"/>
            <a:ext cx="5799138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8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G:\Разработки  2 класс 23-24\Холодова методички и уроки 2 класс\2 класс Умники и умницы новый\Умники и умницы 1 часть\36.png"/>
          <p:cNvPicPr>
            <a:picLocks noChangeAspect="1" noChangeArrowheads="1"/>
          </p:cNvPicPr>
          <p:nvPr/>
        </p:nvPicPr>
        <p:blipFill>
          <a:blip r:embed="rId3"/>
          <a:srcRect l="12053" t="19615" b="39847"/>
          <a:stretch>
            <a:fillRect/>
          </a:stretch>
        </p:blipFill>
        <p:spPr bwMode="auto">
          <a:xfrm>
            <a:off x="236538" y="260350"/>
            <a:ext cx="8669337" cy="5400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39940" name="Picture 2" descr="https://i.pinimg.com/564x/ef/9e/6d/ef9e6da2bb881eedadbee02af725297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00" b="9946"/>
          <a:stretch>
            <a:fillRect/>
          </a:stretch>
        </p:blipFill>
        <p:spPr bwMode="auto">
          <a:xfrm>
            <a:off x="188913" y="5373688"/>
            <a:ext cx="1435100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250825" y="2565400"/>
            <a:ext cx="1898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 b="1">
                <a:latin typeface="Calibri" pitchFamily="34" charset="0"/>
              </a:rPr>
              <a:t>причина</a:t>
            </a:r>
          </a:p>
        </p:txBody>
      </p:sp>
      <p:sp>
        <p:nvSpPr>
          <p:cNvPr id="40964" name="TextBox 3"/>
          <p:cNvSpPr txBox="1">
            <a:spLocks noChangeArrowheads="1"/>
          </p:cNvSpPr>
          <p:nvPr/>
        </p:nvSpPr>
        <p:spPr bwMode="auto">
          <a:xfrm>
            <a:off x="3995738" y="2492375"/>
            <a:ext cx="2157412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потому что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88125" y="1484313"/>
            <a:ext cx="2201863" cy="646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следствие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588125" y="2420938"/>
            <a:ext cx="2201863" cy="646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следствие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88125" y="3357563"/>
            <a:ext cx="2201863" cy="64611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/>
              <a:t>следствие</a:t>
            </a:r>
            <a:endParaRPr lang="ru-RU" sz="3600" b="1" dirty="0"/>
          </a:p>
        </p:txBody>
      </p:sp>
      <p:sp>
        <p:nvSpPr>
          <p:cNvPr id="8" name="Овал 7"/>
          <p:cNvSpPr/>
          <p:nvPr/>
        </p:nvSpPr>
        <p:spPr>
          <a:xfrm>
            <a:off x="2268538" y="2060575"/>
            <a:ext cx="1439862" cy="136842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969" name="TextBox 8"/>
          <p:cNvSpPr txBox="1">
            <a:spLocks noChangeArrowheads="1"/>
          </p:cNvSpPr>
          <p:nvPr/>
        </p:nvSpPr>
        <p:spPr bwMode="auto">
          <a:xfrm rot="-1228740">
            <a:off x="3814763" y="1555750"/>
            <a:ext cx="2157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потому что</a:t>
            </a:r>
          </a:p>
        </p:txBody>
      </p:sp>
      <p:sp>
        <p:nvSpPr>
          <p:cNvPr id="40970" name="TextBox 9"/>
          <p:cNvSpPr txBox="1">
            <a:spLocks noChangeArrowheads="1"/>
          </p:cNvSpPr>
          <p:nvPr/>
        </p:nvSpPr>
        <p:spPr bwMode="auto">
          <a:xfrm rot="989016">
            <a:off x="3817938" y="3290888"/>
            <a:ext cx="21574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потому что</a:t>
            </a:r>
          </a:p>
        </p:txBody>
      </p:sp>
      <p:pic>
        <p:nvPicPr>
          <p:cNvPr id="40971" name="Picture 2" descr="https://i.pinimg.com/564x/ef/9e/6d/ef9e6da2bb881eedadbee02af725297a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00" b="9946"/>
          <a:stretch>
            <a:fillRect/>
          </a:stretch>
        </p:blipFill>
        <p:spPr bwMode="auto">
          <a:xfrm>
            <a:off x="900113" y="4194175"/>
            <a:ext cx="2573337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2" descr="G:\Разработки  2 класс 23-24\Холодова методички и уроки 2 класс\2 класс Умники и умницы новый\Умники и умницы 1 часть\36.png"/>
          <p:cNvPicPr>
            <a:picLocks noChangeAspect="1" noChangeArrowheads="1"/>
          </p:cNvPicPr>
          <p:nvPr/>
        </p:nvPicPr>
        <p:blipFill>
          <a:blip r:embed="rId3"/>
          <a:srcRect l="12370" t="60153" b="7155"/>
          <a:stretch>
            <a:fillRect/>
          </a:stretch>
        </p:blipFill>
        <p:spPr bwMode="auto">
          <a:xfrm>
            <a:off x="220663" y="333375"/>
            <a:ext cx="8569325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2" descr="https://i.pinimg.com/564x/ef/9e/6d/ef9e6da2bb881eedadbee02af725297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00" b="9946"/>
          <a:stretch>
            <a:fillRect/>
          </a:stretch>
        </p:blipFill>
        <p:spPr bwMode="auto">
          <a:xfrm>
            <a:off x="3419475" y="4194175"/>
            <a:ext cx="257333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850" y="765175"/>
            <a:ext cx="4103688" cy="2043113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Ночная птица с круглыми глазами.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019925" y="2924175"/>
            <a:ext cx="1765300" cy="1009650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Сова.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5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4" descr="http://smotra.ru/files/img/samovar.silve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4581525"/>
            <a:ext cx="16129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250" y="115888"/>
            <a:ext cx="576738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3010" name="Picture 2" descr="G:\Разработки  2 класс 23-24\Холодова методички и уроки 2 класс\2 класс Умники и умницы новый\Умники и умницы 1 часть\37.png"/>
          <p:cNvPicPr>
            <a:picLocks noChangeAspect="1" noChangeArrowheads="1"/>
          </p:cNvPicPr>
          <p:nvPr/>
        </p:nvPicPr>
        <p:blipFill>
          <a:blip r:embed="rId2"/>
          <a:srcRect l="2982" t="2870" r="2580" b="47800"/>
          <a:stretch>
            <a:fillRect/>
          </a:stretch>
        </p:blipFill>
        <p:spPr bwMode="auto">
          <a:xfrm>
            <a:off x="539750" y="836613"/>
            <a:ext cx="8147050" cy="589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3" name="Picture 2" descr="https://i.pinimg.com/564x/ef/9e/6d/ef9e6da2bb881eedadbee02af725297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00" b="9946"/>
          <a:stretch>
            <a:fillRect/>
          </a:stretch>
        </p:blipFill>
        <p:spPr bwMode="auto">
          <a:xfrm>
            <a:off x="611188" y="0"/>
            <a:ext cx="8778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2" descr="G:\Разработки  2 класс 23-24\Холодова методички и уроки 2 класс\2 класс Умники и умницы новый\Умники и умницы 1 часть\37.png"/>
          <p:cNvPicPr>
            <a:picLocks noChangeAspect="1" noChangeArrowheads="1"/>
          </p:cNvPicPr>
          <p:nvPr/>
        </p:nvPicPr>
        <p:blipFill>
          <a:blip r:embed="rId3"/>
          <a:srcRect l="9941" t="52104" r="4568" b="7001"/>
          <a:stretch>
            <a:fillRect/>
          </a:stretch>
        </p:blipFill>
        <p:spPr bwMode="auto">
          <a:xfrm>
            <a:off x="395288" y="981075"/>
            <a:ext cx="8583612" cy="568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619250" y="115888"/>
            <a:ext cx="576738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44037" name="Picture 2" descr="https://i.pinimg.com/564x/ef/9e/6d/ef9e6da2bb881eedadbee02af725297a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400" b="9946"/>
          <a:stretch>
            <a:fillRect/>
          </a:stretch>
        </p:blipFill>
        <p:spPr bwMode="auto">
          <a:xfrm>
            <a:off x="611188" y="0"/>
            <a:ext cx="877887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65175"/>
          </a:xfrm>
        </p:spPr>
        <p:txBody>
          <a:bodyPr/>
          <a:lstStyle/>
          <a:p>
            <a:r>
              <a:rPr lang="ru-RU" sz="2400" b="1" smtClean="0">
                <a:solidFill>
                  <a:schemeClr val="bg1"/>
                </a:solidFill>
              </a:rPr>
              <a:t>Запомни увиденные изображения и нарисуй как можно точнее.</a:t>
            </a:r>
            <a:endParaRPr lang="ru-RU" sz="2400" smtClean="0">
              <a:solidFill>
                <a:schemeClr val="bg1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06" t="56317" b="8681"/>
          <a:stretch>
            <a:fillRect/>
          </a:stretch>
        </p:blipFill>
        <p:spPr bwMode="auto">
          <a:xfrm>
            <a:off x="2339975" y="1773238"/>
            <a:ext cx="44640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 rot="16200000">
            <a:off x="-1023143" y="2039144"/>
            <a:ext cx="2989262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Старые тетради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765175"/>
          </a:xfrm>
        </p:spPr>
        <p:txBody>
          <a:bodyPr/>
          <a:lstStyle/>
          <a:p>
            <a:r>
              <a:rPr lang="ru-RU" sz="2400" b="1" smtClean="0">
                <a:solidFill>
                  <a:schemeClr val="bg1"/>
                </a:solidFill>
              </a:rPr>
              <a:t>Запомни увиденные изображения и нарисуй как можно точнее.</a:t>
            </a:r>
            <a:endParaRPr lang="ru-RU" sz="2400" smtClean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29" t="57909" b="7091"/>
          <a:stretch>
            <a:fillRect/>
          </a:stretch>
        </p:blipFill>
        <p:spPr bwMode="auto">
          <a:xfrm>
            <a:off x="2339975" y="1844675"/>
            <a:ext cx="454342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pixelbrush.ru/uploads/posts/2010-02/1267290619_bord_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476250"/>
          </a:xfrm>
        </p:spPr>
        <p:txBody>
          <a:bodyPr/>
          <a:lstStyle/>
          <a:p>
            <a:r>
              <a:rPr lang="ru-RU" sz="3200" b="1" smtClean="0">
                <a:solidFill>
                  <a:srgbClr val="C00000"/>
                </a:solidFill>
              </a:rPr>
              <a:t>Проверь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629" t="57909" b="7091"/>
          <a:stretch>
            <a:fillRect/>
          </a:stretch>
        </p:blipFill>
        <p:spPr bwMode="auto">
          <a:xfrm>
            <a:off x="2771775" y="2924175"/>
            <a:ext cx="3876675" cy="196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406" t="56317" b="8681"/>
          <a:stretch>
            <a:fillRect/>
          </a:stretch>
        </p:blipFill>
        <p:spPr bwMode="auto">
          <a:xfrm>
            <a:off x="2916238" y="1052513"/>
            <a:ext cx="3384550" cy="174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82296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Маша нанизала на нитку 20 бусинок так, что каждая четвёртая бусинка большая, а остальные – маленькие. Сосчитай, сколько больших и сколько маленьких бусинок на нитке?</a:t>
            </a:r>
            <a:endParaRPr lang="ru-RU" sz="2400" b="1" dirty="0"/>
          </a:p>
        </p:txBody>
      </p:sp>
      <p:pic>
        <p:nvPicPr>
          <p:cNvPr id="48131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1628775"/>
            <a:ext cx="2389187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56250" t="3125" r="26563" b="62500"/>
          <a:stretch>
            <a:fillRect/>
          </a:stretch>
        </p:blipFill>
        <p:spPr bwMode="auto">
          <a:xfrm>
            <a:off x="2124075" y="1844675"/>
            <a:ext cx="935038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4688" t="4688" r="79688" b="64063"/>
          <a:stretch>
            <a:fillRect/>
          </a:stretch>
        </p:blipFill>
        <p:spPr bwMode="auto">
          <a:xfrm>
            <a:off x="4211638" y="4652963"/>
            <a:ext cx="1008062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олилиния 11"/>
          <p:cNvSpPr/>
          <p:nvPr/>
        </p:nvSpPr>
        <p:spPr>
          <a:xfrm>
            <a:off x="2949575" y="2697163"/>
            <a:ext cx="5138738" cy="742950"/>
          </a:xfrm>
          <a:custGeom>
            <a:avLst/>
            <a:gdLst>
              <a:gd name="connsiteX0" fmla="*/ 0 w 5138057"/>
              <a:gd name="connsiteY0" fmla="*/ 24338 h 742795"/>
              <a:gd name="connsiteX1" fmla="*/ 32657 w 5138057"/>
              <a:gd name="connsiteY1" fmla="*/ 67880 h 742795"/>
              <a:gd name="connsiteX2" fmla="*/ 43542 w 5138057"/>
              <a:gd name="connsiteY2" fmla="*/ 100538 h 742795"/>
              <a:gd name="connsiteX3" fmla="*/ 108857 w 5138057"/>
              <a:gd name="connsiteY3" fmla="*/ 154966 h 742795"/>
              <a:gd name="connsiteX4" fmla="*/ 119742 w 5138057"/>
              <a:gd name="connsiteY4" fmla="*/ 187623 h 742795"/>
              <a:gd name="connsiteX5" fmla="*/ 141514 w 5138057"/>
              <a:gd name="connsiteY5" fmla="*/ 209395 h 742795"/>
              <a:gd name="connsiteX6" fmla="*/ 163285 w 5138057"/>
              <a:gd name="connsiteY6" fmla="*/ 242052 h 742795"/>
              <a:gd name="connsiteX7" fmla="*/ 185057 w 5138057"/>
              <a:gd name="connsiteY7" fmla="*/ 263823 h 742795"/>
              <a:gd name="connsiteX8" fmla="*/ 239485 w 5138057"/>
              <a:gd name="connsiteY8" fmla="*/ 329138 h 742795"/>
              <a:gd name="connsiteX9" fmla="*/ 304800 w 5138057"/>
              <a:gd name="connsiteY9" fmla="*/ 372680 h 742795"/>
              <a:gd name="connsiteX10" fmla="*/ 337457 w 5138057"/>
              <a:gd name="connsiteY10" fmla="*/ 394452 h 742795"/>
              <a:gd name="connsiteX11" fmla="*/ 391885 w 5138057"/>
              <a:gd name="connsiteY11" fmla="*/ 405338 h 742795"/>
              <a:gd name="connsiteX12" fmla="*/ 457200 w 5138057"/>
              <a:gd name="connsiteY12" fmla="*/ 427109 h 742795"/>
              <a:gd name="connsiteX13" fmla="*/ 500742 w 5138057"/>
              <a:gd name="connsiteY13" fmla="*/ 437995 h 742795"/>
              <a:gd name="connsiteX14" fmla="*/ 587828 w 5138057"/>
              <a:gd name="connsiteY14" fmla="*/ 481538 h 742795"/>
              <a:gd name="connsiteX15" fmla="*/ 620485 w 5138057"/>
              <a:gd name="connsiteY15" fmla="*/ 503309 h 742795"/>
              <a:gd name="connsiteX16" fmla="*/ 674914 w 5138057"/>
              <a:gd name="connsiteY16" fmla="*/ 514195 h 742795"/>
              <a:gd name="connsiteX17" fmla="*/ 707571 w 5138057"/>
              <a:gd name="connsiteY17" fmla="*/ 525080 h 742795"/>
              <a:gd name="connsiteX18" fmla="*/ 772885 w 5138057"/>
              <a:gd name="connsiteY18" fmla="*/ 557738 h 742795"/>
              <a:gd name="connsiteX19" fmla="*/ 870857 w 5138057"/>
              <a:gd name="connsiteY19" fmla="*/ 590395 h 742795"/>
              <a:gd name="connsiteX20" fmla="*/ 936171 w 5138057"/>
              <a:gd name="connsiteY20" fmla="*/ 612166 h 742795"/>
              <a:gd name="connsiteX21" fmla="*/ 990600 w 5138057"/>
              <a:gd name="connsiteY21" fmla="*/ 644823 h 742795"/>
              <a:gd name="connsiteX22" fmla="*/ 1045028 w 5138057"/>
              <a:gd name="connsiteY22" fmla="*/ 655709 h 742795"/>
              <a:gd name="connsiteX23" fmla="*/ 1088571 w 5138057"/>
              <a:gd name="connsiteY23" fmla="*/ 666595 h 742795"/>
              <a:gd name="connsiteX24" fmla="*/ 1153885 w 5138057"/>
              <a:gd name="connsiteY24" fmla="*/ 688366 h 742795"/>
              <a:gd name="connsiteX25" fmla="*/ 1284514 w 5138057"/>
              <a:gd name="connsiteY25" fmla="*/ 721023 h 742795"/>
              <a:gd name="connsiteX26" fmla="*/ 1317171 w 5138057"/>
              <a:gd name="connsiteY26" fmla="*/ 731909 h 742795"/>
              <a:gd name="connsiteX27" fmla="*/ 1589314 w 5138057"/>
              <a:gd name="connsiteY27" fmla="*/ 742795 h 742795"/>
              <a:gd name="connsiteX28" fmla="*/ 2198914 w 5138057"/>
              <a:gd name="connsiteY28" fmla="*/ 731909 h 742795"/>
              <a:gd name="connsiteX29" fmla="*/ 2264228 w 5138057"/>
              <a:gd name="connsiteY29" fmla="*/ 721023 h 742795"/>
              <a:gd name="connsiteX30" fmla="*/ 2373085 w 5138057"/>
              <a:gd name="connsiteY30" fmla="*/ 710138 h 742795"/>
              <a:gd name="connsiteX31" fmla="*/ 2677885 w 5138057"/>
              <a:gd name="connsiteY31" fmla="*/ 677480 h 742795"/>
              <a:gd name="connsiteX32" fmla="*/ 2852057 w 5138057"/>
              <a:gd name="connsiteY32" fmla="*/ 666595 h 742795"/>
              <a:gd name="connsiteX33" fmla="*/ 2884714 w 5138057"/>
              <a:gd name="connsiteY33" fmla="*/ 655709 h 742795"/>
              <a:gd name="connsiteX34" fmla="*/ 3026228 w 5138057"/>
              <a:gd name="connsiteY34" fmla="*/ 633938 h 742795"/>
              <a:gd name="connsiteX35" fmla="*/ 3124200 w 5138057"/>
              <a:gd name="connsiteY35" fmla="*/ 612166 h 742795"/>
              <a:gd name="connsiteX36" fmla="*/ 3429000 w 5138057"/>
              <a:gd name="connsiteY36" fmla="*/ 590395 h 742795"/>
              <a:gd name="connsiteX37" fmla="*/ 3472542 w 5138057"/>
              <a:gd name="connsiteY37" fmla="*/ 579509 h 742795"/>
              <a:gd name="connsiteX38" fmla="*/ 3505200 w 5138057"/>
              <a:gd name="connsiteY38" fmla="*/ 568623 h 742795"/>
              <a:gd name="connsiteX39" fmla="*/ 3657600 w 5138057"/>
              <a:gd name="connsiteY39" fmla="*/ 546852 h 742795"/>
              <a:gd name="connsiteX40" fmla="*/ 3733800 w 5138057"/>
              <a:gd name="connsiteY40" fmla="*/ 525080 h 742795"/>
              <a:gd name="connsiteX41" fmla="*/ 3777342 w 5138057"/>
              <a:gd name="connsiteY41" fmla="*/ 514195 h 742795"/>
              <a:gd name="connsiteX42" fmla="*/ 3810000 w 5138057"/>
              <a:gd name="connsiteY42" fmla="*/ 503309 h 742795"/>
              <a:gd name="connsiteX43" fmla="*/ 3918857 w 5138057"/>
              <a:gd name="connsiteY43" fmla="*/ 481538 h 742795"/>
              <a:gd name="connsiteX44" fmla="*/ 3973285 w 5138057"/>
              <a:gd name="connsiteY44" fmla="*/ 470652 h 742795"/>
              <a:gd name="connsiteX45" fmla="*/ 4060371 w 5138057"/>
              <a:gd name="connsiteY45" fmla="*/ 448880 h 742795"/>
              <a:gd name="connsiteX46" fmla="*/ 4093028 w 5138057"/>
              <a:gd name="connsiteY46" fmla="*/ 437995 h 742795"/>
              <a:gd name="connsiteX47" fmla="*/ 4136571 w 5138057"/>
              <a:gd name="connsiteY47" fmla="*/ 427109 h 742795"/>
              <a:gd name="connsiteX48" fmla="*/ 4169228 w 5138057"/>
              <a:gd name="connsiteY48" fmla="*/ 416223 h 742795"/>
              <a:gd name="connsiteX49" fmla="*/ 4245428 w 5138057"/>
              <a:gd name="connsiteY49" fmla="*/ 394452 h 742795"/>
              <a:gd name="connsiteX50" fmla="*/ 4288971 w 5138057"/>
              <a:gd name="connsiteY50" fmla="*/ 372680 h 742795"/>
              <a:gd name="connsiteX51" fmla="*/ 4376057 w 5138057"/>
              <a:gd name="connsiteY51" fmla="*/ 350909 h 742795"/>
              <a:gd name="connsiteX52" fmla="*/ 4441371 w 5138057"/>
              <a:gd name="connsiteY52" fmla="*/ 307366 h 742795"/>
              <a:gd name="connsiteX53" fmla="*/ 4484914 w 5138057"/>
              <a:gd name="connsiteY53" fmla="*/ 285595 h 742795"/>
              <a:gd name="connsiteX54" fmla="*/ 4550228 w 5138057"/>
              <a:gd name="connsiteY54" fmla="*/ 242052 h 742795"/>
              <a:gd name="connsiteX55" fmla="*/ 4626428 w 5138057"/>
              <a:gd name="connsiteY55" fmla="*/ 220280 h 742795"/>
              <a:gd name="connsiteX56" fmla="*/ 4724400 w 5138057"/>
              <a:gd name="connsiteY56" fmla="*/ 187623 h 742795"/>
              <a:gd name="connsiteX57" fmla="*/ 4757057 w 5138057"/>
              <a:gd name="connsiteY57" fmla="*/ 176738 h 742795"/>
              <a:gd name="connsiteX58" fmla="*/ 4811485 w 5138057"/>
              <a:gd name="connsiteY58" fmla="*/ 165852 h 742795"/>
              <a:gd name="connsiteX59" fmla="*/ 4876800 w 5138057"/>
              <a:gd name="connsiteY59" fmla="*/ 144080 h 742795"/>
              <a:gd name="connsiteX60" fmla="*/ 4909457 w 5138057"/>
              <a:gd name="connsiteY60" fmla="*/ 133195 h 742795"/>
              <a:gd name="connsiteX61" fmla="*/ 4942114 w 5138057"/>
              <a:gd name="connsiteY61" fmla="*/ 122309 h 742795"/>
              <a:gd name="connsiteX62" fmla="*/ 5018314 w 5138057"/>
              <a:gd name="connsiteY62" fmla="*/ 100538 h 742795"/>
              <a:gd name="connsiteX63" fmla="*/ 5061857 w 5138057"/>
              <a:gd name="connsiteY63" fmla="*/ 56995 h 742795"/>
              <a:gd name="connsiteX64" fmla="*/ 5094514 w 5138057"/>
              <a:gd name="connsiteY64" fmla="*/ 35223 h 742795"/>
              <a:gd name="connsiteX65" fmla="*/ 5138057 w 5138057"/>
              <a:gd name="connsiteY65" fmla="*/ 2566 h 742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5138057" h="742795">
                <a:moveTo>
                  <a:pt x="0" y="24338"/>
                </a:moveTo>
                <a:cubicBezTo>
                  <a:pt x="10886" y="38852"/>
                  <a:pt x="23656" y="52128"/>
                  <a:pt x="32657" y="67880"/>
                </a:cubicBezTo>
                <a:cubicBezTo>
                  <a:pt x="38350" y="77843"/>
                  <a:pt x="37638" y="90698"/>
                  <a:pt x="43542" y="100538"/>
                </a:cubicBezTo>
                <a:cubicBezTo>
                  <a:pt x="52977" y="116263"/>
                  <a:pt x="101592" y="149517"/>
                  <a:pt x="108857" y="154966"/>
                </a:cubicBezTo>
                <a:cubicBezTo>
                  <a:pt x="112485" y="165852"/>
                  <a:pt x="113839" y="177784"/>
                  <a:pt x="119742" y="187623"/>
                </a:cubicBezTo>
                <a:cubicBezTo>
                  <a:pt x="125022" y="196424"/>
                  <a:pt x="135103" y="201381"/>
                  <a:pt x="141514" y="209395"/>
                </a:cubicBezTo>
                <a:cubicBezTo>
                  <a:pt x="149687" y="219611"/>
                  <a:pt x="155112" y="231836"/>
                  <a:pt x="163285" y="242052"/>
                </a:cubicBezTo>
                <a:cubicBezTo>
                  <a:pt x="169696" y="250066"/>
                  <a:pt x="178487" y="255939"/>
                  <a:pt x="185057" y="263823"/>
                </a:cubicBezTo>
                <a:cubicBezTo>
                  <a:pt x="201387" y="283419"/>
                  <a:pt x="217605" y="312728"/>
                  <a:pt x="239485" y="329138"/>
                </a:cubicBezTo>
                <a:cubicBezTo>
                  <a:pt x="260418" y="344838"/>
                  <a:pt x="283028" y="358166"/>
                  <a:pt x="304800" y="372680"/>
                </a:cubicBezTo>
                <a:cubicBezTo>
                  <a:pt x="315686" y="379937"/>
                  <a:pt x="324628" y="391886"/>
                  <a:pt x="337457" y="394452"/>
                </a:cubicBezTo>
                <a:cubicBezTo>
                  <a:pt x="355600" y="398081"/>
                  <a:pt x="374035" y="400470"/>
                  <a:pt x="391885" y="405338"/>
                </a:cubicBezTo>
                <a:cubicBezTo>
                  <a:pt x="414026" y="411376"/>
                  <a:pt x="434936" y="421543"/>
                  <a:pt x="457200" y="427109"/>
                </a:cubicBezTo>
                <a:lnTo>
                  <a:pt x="500742" y="437995"/>
                </a:lnTo>
                <a:cubicBezTo>
                  <a:pt x="576407" y="488436"/>
                  <a:pt x="481302" y="428275"/>
                  <a:pt x="587828" y="481538"/>
                </a:cubicBezTo>
                <a:cubicBezTo>
                  <a:pt x="599530" y="487389"/>
                  <a:pt x="608235" y="498715"/>
                  <a:pt x="620485" y="503309"/>
                </a:cubicBezTo>
                <a:cubicBezTo>
                  <a:pt x="637809" y="509806"/>
                  <a:pt x="656964" y="509708"/>
                  <a:pt x="674914" y="514195"/>
                </a:cubicBezTo>
                <a:cubicBezTo>
                  <a:pt x="686046" y="516978"/>
                  <a:pt x="696685" y="521452"/>
                  <a:pt x="707571" y="525080"/>
                </a:cubicBezTo>
                <a:cubicBezTo>
                  <a:pt x="742542" y="560052"/>
                  <a:pt x="715565" y="540542"/>
                  <a:pt x="772885" y="557738"/>
                </a:cubicBezTo>
                <a:cubicBezTo>
                  <a:pt x="772947" y="557757"/>
                  <a:pt x="854498" y="584942"/>
                  <a:pt x="870857" y="590395"/>
                </a:cubicBezTo>
                <a:lnTo>
                  <a:pt x="936171" y="612166"/>
                </a:lnTo>
                <a:cubicBezTo>
                  <a:pt x="954314" y="623052"/>
                  <a:pt x="970955" y="636965"/>
                  <a:pt x="990600" y="644823"/>
                </a:cubicBezTo>
                <a:cubicBezTo>
                  <a:pt x="1007779" y="651694"/>
                  <a:pt x="1026967" y="651695"/>
                  <a:pt x="1045028" y="655709"/>
                </a:cubicBezTo>
                <a:cubicBezTo>
                  <a:pt x="1059633" y="658955"/>
                  <a:pt x="1074241" y="662296"/>
                  <a:pt x="1088571" y="666595"/>
                </a:cubicBezTo>
                <a:cubicBezTo>
                  <a:pt x="1110552" y="673189"/>
                  <a:pt x="1131773" y="682224"/>
                  <a:pt x="1153885" y="688366"/>
                </a:cubicBezTo>
                <a:cubicBezTo>
                  <a:pt x="1197131" y="700379"/>
                  <a:pt x="1241934" y="706829"/>
                  <a:pt x="1284514" y="721023"/>
                </a:cubicBezTo>
                <a:cubicBezTo>
                  <a:pt x="1295400" y="724652"/>
                  <a:pt x="1305726" y="731091"/>
                  <a:pt x="1317171" y="731909"/>
                </a:cubicBezTo>
                <a:cubicBezTo>
                  <a:pt x="1407727" y="738377"/>
                  <a:pt x="1498600" y="739166"/>
                  <a:pt x="1589314" y="742795"/>
                </a:cubicBezTo>
                <a:lnTo>
                  <a:pt x="2198914" y="731909"/>
                </a:lnTo>
                <a:cubicBezTo>
                  <a:pt x="2220974" y="731197"/>
                  <a:pt x="2242327" y="723761"/>
                  <a:pt x="2264228" y="721023"/>
                </a:cubicBezTo>
                <a:cubicBezTo>
                  <a:pt x="2300413" y="716500"/>
                  <a:pt x="2336826" y="714023"/>
                  <a:pt x="2373085" y="710138"/>
                </a:cubicBezTo>
                <a:lnTo>
                  <a:pt x="2677885" y="677480"/>
                </a:lnTo>
                <a:cubicBezTo>
                  <a:pt x="2735884" y="673019"/>
                  <a:pt x="2794000" y="670223"/>
                  <a:pt x="2852057" y="666595"/>
                </a:cubicBezTo>
                <a:cubicBezTo>
                  <a:pt x="2862943" y="662966"/>
                  <a:pt x="2873513" y="658198"/>
                  <a:pt x="2884714" y="655709"/>
                </a:cubicBezTo>
                <a:cubicBezTo>
                  <a:pt x="2911912" y="649665"/>
                  <a:pt x="3001908" y="637412"/>
                  <a:pt x="3026228" y="633938"/>
                </a:cubicBezTo>
                <a:cubicBezTo>
                  <a:pt x="3083809" y="614744"/>
                  <a:pt x="3039903" y="627493"/>
                  <a:pt x="3124200" y="612166"/>
                </a:cubicBezTo>
                <a:cubicBezTo>
                  <a:pt x="3278463" y="584118"/>
                  <a:pt x="3079230" y="605601"/>
                  <a:pt x="3429000" y="590395"/>
                </a:cubicBezTo>
                <a:cubicBezTo>
                  <a:pt x="3443514" y="586766"/>
                  <a:pt x="3458157" y="583619"/>
                  <a:pt x="3472542" y="579509"/>
                </a:cubicBezTo>
                <a:cubicBezTo>
                  <a:pt x="3483575" y="576357"/>
                  <a:pt x="3493998" y="571112"/>
                  <a:pt x="3505200" y="568623"/>
                </a:cubicBezTo>
                <a:cubicBezTo>
                  <a:pt x="3545550" y="559657"/>
                  <a:pt x="3619949" y="551558"/>
                  <a:pt x="3657600" y="546852"/>
                </a:cubicBezTo>
                <a:cubicBezTo>
                  <a:pt x="3793768" y="512809"/>
                  <a:pt x="3624444" y="556324"/>
                  <a:pt x="3733800" y="525080"/>
                </a:cubicBezTo>
                <a:cubicBezTo>
                  <a:pt x="3748185" y="520970"/>
                  <a:pt x="3762957" y="518305"/>
                  <a:pt x="3777342" y="514195"/>
                </a:cubicBezTo>
                <a:cubicBezTo>
                  <a:pt x="3788375" y="511043"/>
                  <a:pt x="3798819" y="505889"/>
                  <a:pt x="3810000" y="503309"/>
                </a:cubicBezTo>
                <a:cubicBezTo>
                  <a:pt x="3846057" y="494988"/>
                  <a:pt x="3882571" y="488795"/>
                  <a:pt x="3918857" y="481538"/>
                </a:cubicBezTo>
                <a:cubicBezTo>
                  <a:pt x="3937000" y="477909"/>
                  <a:pt x="3955335" y="475139"/>
                  <a:pt x="3973285" y="470652"/>
                </a:cubicBezTo>
                <a:cubicBezTo>
                  <a:pt x="4002314" y="463395"/>
                  <a:pt x="4031984" y="458342"/>
                  <a:pt x="4060371" y="448880"/>
                </a:cubicBezTo>
                <a:cubicBezTo>
                  <a:pt x="4071257" y="445252"/>
                  <a:pt x="4081995" y="441147"/>
                  <a:pt x="4093028" y="437995"/>
                </a:cubicBezTo>
                <a:cubicBezTo>
                  <a:pt x="4107413" y="433885"/>
                  <a:pt x="4122186" y="431219"/>
                  <a:pt x="4136571" y="427109"/>
                </a:cubicBezTo>
                <a:cubicBezTo>
                  <a:pt x="4147604" y="423957"/>
                  <a:pt x="4158195" y="419375"/>
                  <a:pt x="4169228" y="416223"/>
                </a:cubicBezTo>
                <a:cubicBezTo>
                  <a:pt x="4196855" y="408330"/>
                  <a:pt x="4219322" y="405640"/>
                  <a:pt x="4245428" y="394452"/>
                </a:cubicBezTo>
                <a:cubicBezTo>
                  <a:pt x="4260343" y="388059"/>
                  <a:pt x="4273576" y="377812"/>
                  <a:pt x="4288971" y="372680"/>
                </a:cubicBezTo>
                <a:cubicBezTo>
                  <a:pt x="4317358" y="363218"/>
                  <a:pt x="4376057" y="350909"/>
                  <a:pt x="4376057" y="350909"/>
                </a:cubicBezTo>
                <a:cubicBezTo>
                  <a:pt x="4397828" y="336395"/>
                  <a:pt x="4417967" y="319068"/>
                  <a:pt x="4441371" y="307366"/>
                </a:cubicBezTo>
                <a:cubicBezTo>
                  <a:pt x="4455885" y="300109"/>
                  <a:pt x="4470999" y="293944"/>
                  <a:pt x="4484914" y="285595"/>
                </a:cubicBezTo>
                <a:cubicBezTo>
                  <a:pt x="4507351" y="272133"/>
                  <a:pt x="4525405" y="250327"/>
                  <a:pt x="4550228" y="242052"/>
                </a:cubicBezTo>
                <a:cubicBezTo>
                  <a:pt x="4659949" y="205477"/>
                  <a:pt x="4489779" y="261275"/>
                  <a:pt x="4626428" y="220280"/>
                </a:cubicBezTo>
                <a:cubicBezTo>
                  <a:pt x="4626450" y="220273"/>
                  <a:pt x="4708061" y="193069"/>
                  <a:pt x="4724400" y="187623"/>
                </a:cubicBezTo>
                <a:cubicBezTo>
                  <a:pt x="4735286" y="183995"/>
                  <a:pt x="4745805" y="178988"/>
                  <a:pt x="4757057" y="176738"/>
                </a:cubicBezTo>
                <a:cubicBezTo>
                  <a:pt x="4775200" y="173109"/>
                  <a:pt x="4793635" y="170720"/>
                  <a:pt x="4811485" y="165852"/>
                </a:cubicBezTo>
                <a:cubicBezTo>
                  <a:pt x="4833626" y="159813"/>
                  <a:pt x="4855028" y="151337"/>
                  <a:pt x="4876800" y="144080"/>
                </a:cubicBezTo>
                <a:lnTo>
                  <a:pt x="4909457" y="133195"/>
                </a:lnTo>
                <a:cubicBezTo>
                  <a:pt x="4920343" y="129566"/>
                  <a:pt x="4930982" y="125092"/>
                  <a:pt x="4942114" y="122309"/>
                </a:cubicBezTo>
                <a:cubicBezTo>
                  <a:pt x="4996789" y="108640"/>
                  <a:pt x="4971464" y="116154"/>
                  <a:pt x="5018314" y="100538"/>
                </a:cubicBezTo>
                <a:cubicBezTo>
                  <a:pt x="5032828" y="86024"/>
                  <a:pt x="5044778" y="68381"/>
                  <a:pt x="5061857" y="56995"/>
                </a:cubicBezTo>
                <a:cubicBezTo>
                  <a:pt x="5072743" y="49738"/>
                  <a:pt x="5084463" y="43599"/>
                  <a:pt x="5094514" y="35223"/>
                </a:cubicBezTo>
                <a:cubicBezTo>
                  <a:pt x="5136781" y="0"/>
                  <a:pt x="5110116" y="2566"/>
                  <a:pt x="5138057" y="2566"/>
                </a:cubicBezTo>
              </a:path>
            </a:pathLst>
          </a:cu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938463" y="2786063"/>
            <a:ext cx="5172075" cy="1363662"/>
          </a:xfrm>
          <a:custGeom>
            <a:avLst/>
            <a:gdLst>
              <a:gd name="connsiteX0" fmla="*/ 0 w 5170714"/>
              <a:gd name="connsiteY0" fmla="*/ 108857 h 1768706"/>
              <a:gd name="connsiteX1" fmla="*/ 21771 w 5170714"/>
              <a:gd name="connsiteY1" fmla="*/ 152400 h 1768706"/>
              <a:gd name="connsiteX2" fmla="*/ 54428 w 5170714"/>
              <a:gd name="connsiteY2" fmla="*/ 272143 h 1768706"/>
              <a:gd name="connsiteX3" fmla="*/ 87086 w 5170714"/>
              <a:gd name="connsiteY3" fmla="*/ 489857 h 1768706"/>
              <a:gd name="connsiteX4" fmla="*/ 108857 w 5170714"/>
              <a:gd name="connsiteY4" fmla="*/ 587828 h 1768706"/>
              <a:gd name="connsiteX5" fmla="*/ 130628 w 5170714"/>
              <a:gd name="connsiteY5" fmla="*/ 631371 h 1768706"/>
              <a:gd name="connsiteX6" fmla="*/ 141514 w 5170714"/>
              <a:gd name="connsiteY6" fmla="*/ 674914 h 1768706"/>
              <a:gd name="connsiteX7" fmla="*/ 195943 w 5170714"/>
              <a:gd name="connsiteY7" fmla="*/ 740228 h 1768706"/>
              <a:gd name="connsiteX8" fmla="*/ 217714 w 5170714"/>
              <a:gd name="connsiteY8" fmla="*/ 772886 h 1768706"/>
              <a:gd name="connsiteX9" fmla="*/ 283028 w 5170714"/>
              <a:gd name="connsiteY9" fmla="*/ 859971 h 1768706"/>
              <a:gd name="connsiteX10" fmla="*/ 348343 w 5170714"/>
              <a:gd name="connsiteY10" fmla="*/ 957943 h 1768706"/>
              <a:gd name="connsiteX11" fmla="*/ 391886 w 5170714"/>
              <a:gd name="connsiteY11" fmla="*/ 1023257 h 1768706"/>
              <a:gd name="connsiteX12" fmla="*/ 413657 w 5170714"/>
              <a:gd name="connsiteY12" fmla="*/ 1055914 h 1768706"/>
              <a:gd name="connsiteX13" fmla="*/ 457200 w 5170714"/>
              <a:gd name="connsiteY13" fmla="*/ 1099457 h 1768706"/>
              <a:gd name="connsiteX14" fmla="*/ 489857 w 5170714"/>
              <a:gd name="connsiteY14" fmla="*/ 1132114 h 1768706"/>
              <a:gd name="connsiteX15" fmla="*/ 587828 w 5170714"/>
              <a:gd name="connsiteY15" fmla="*/ 1251857 h 1768706"/>
              <a:gd name="connsiteX16" fmla="*/ 631371 w 5170714"/>
              <a:gd name="connsiteY16" fmla="*/ 1295400 h 1768706"/>
              <a:gd name="connsiteX17" fmla="*/ 685800 w 5170714"/>
              <a:gd name="connsiteY17" fmla="*/ 1317171 h 1768706"/>
              <a:gd name="connsiteX18" fmla="*/ 707571 w 5170714"/>
              <a:gd name="connsiteY18" fmla="*/ 1349828 h 1768706"/>
              <a:gd name="connsiteX19" fmla="*/ 740228 w 5170714"/>
              <a:gd name="connsiteY19" fmla="*/ 1360714 h 1768706"/>
              <a:gd name="connsiteX20" fmla="*/ 772886 w 5170714"/>
              <a:gd name="connsiteY20" fmla="*/ 1382486 h 1768706"/>
              <a:gd name="connsiteX21" fmla="*/ 816428 w 5170714"/>
              <a:gd name="connsiteY21" fmla="*/ 1404257 h 1768706"/>
              <a:gd name="connsiteX22" fmla="*/ 849086 w 5170714"/>
              <a:gd name="connsiteY22" fmla="*/ 1426028 h 1768706"/>
              <a:gd name="connsiteX23" fmla="*/ 947057 w 5170714"/>
              <a:gd name="connsiteY23" fmla="*/ 1458686 h 1768706"/>
              <a:gd name="connsiteX24" fmla="*/ 979714 w 5170714"/>
              <a:gd name="connsiteY24" fmla="*/ 1480457 h 1768706"/>
              <a:gd name="connsiteX25" fmla="*/ 1077686 w 5170714"/>
              <a:gd name="connsiteY25" fmla="*/ 1513114 h 1768706"/>
              <a:gd name="connsiteX26" fmla="*/ 1219200 w 5170714"/>
              <a:gd name="connsiteY26" fmla="*/ 1578428 h 1768706"/>
              <a:gd name="connsiteX27" fmla="*/ 1262743 w 5170714"/>
              <a:gd name="connsiteY27" fmla="*/ 1600200 h 1768706"/>
              <a:gd name="connsiteX28" fmla="*/ 1382486 w 5170714"/>
              <a:gd name="connsiteY28" fmla="*/ 1632857 h 1768706"/>
              <a:gd name="connsiteX29" fmla="*/ 1480457 w 5170714"/>
              <a:gd name="connsiteY29" fmla="*/ 1676400 h 1768706"/>
              <a:gd name="connsiteX30" fmla="*/ 1589314 w 5170714"/>
              <a:gd name="connsiteY30" fmla="*/ 1687286 h 1768706"/>
              <a:gd name="connsiteX31" fmla="*/ 1621971 w 5170714"/>
              <a:gd name="connsiteY31" fmla="*/ 1698171 h 1768706"/>
              <a:gd name="connsiteX32" fmla="*/ 1796143 w 5170714"/>
              <a:gd name="connsiteY32" fmla="*/ 1730828 h 1768706"/>
              <a:gd name="connsiteX33" fmla="*/ 2013857 w 5170714"/>
              <a:gd name="connsiteY33" fmla="*/ 1763486 h 1768706"/>
              <a:gd name="connsiteX34" fmla="*/ 2416628 w 5170714"/>
              <a:gd name="connsiteY34" fmla="*/ 1752600 h 1768706"/>
              <a:gd name="connsiteX35" fmla="*/ 2514600 w 5170714"/>
              <a:gd name="connsiteY35" fmla="*/ 1741714 h 1768706"/>
              <a:gd name="connsiteX36" fmla="*/ 2688771 w 5170714"/>
              <a:gd name="connsiteY36" fmla="*/ 1719943 h 1768706"/>
              <a:gd name="connsiteX37" fmla="*/ 2808514 w 5170714"/>
              <a:gd name="connsiteY37" fmla="*/ 1698171 h 1768706"/>
              <a:gd name="connsiteX38" fmla="*/ 2960914 w 5170714"/>
              <a:gd name="connsiteY38" fmla="*/ 1687286 h 1768706"/>
              <a:gd name="connsiteX39" fmla="*/ 3037114 w 5170714"/>
              <a:gd name="connsiteY39" fmla="*/ 1676400 h 1768706"/>
              <a:gd name="connsiteX40" fmla="*/ 3069771 w 5170714"/>
              <a:gd name="connsiteY40" fmla="*/ 1665514 h 1768706"/>
              <a:gd name="connsiteX41" fmla="*/ 3222171 w 5170714"/>
              <a:gd name="connsiteY41" fmla="*/ 1643743 h 1768706"/>
              <a:gd name="connsiteX42" fmla="*/ 3287486 w 5170714"/>
              <a:gd name="connsiteY42" fmla="*/ 1632857 h 1768706"/>
              <a:gd name="connsiteX43" fmla="*/ 3429000 w 5170714"/>
              <a:gd name="connsiteY43" fmla="*/ 1600200 h 1768706"/>
              <a:gd name="connsiteX44" fmla="*/ 3505200 w 5170714"/>
              <a:gd name="connsiteY44" fmla="*/ 1589314 h 1768706"/>
              <a:gd name="connsiteX45" fmla="*/ 3668486 w 5170714"/>
              <a:gd name="connsiteY45" fmla="*/ 1556657 h 1768706"/>
              <a:gd name="connsiteX46" fmla="*/ 3722914 w 5170714"/>
              <a:gd name="connsiteY46" fmla="*/ 1545771 h 1768706"/>
              <a:gd name="connsiteX47" fmla="*/ 3788228 w 5170714"/>
              <a:gd name="connsiteY47" fmla="*/ 1513114 h 1768706"/>
              <a:gd name="connsiteX48" fmla="*/ 3875314 w 5170714"/>
              <a:gd name="connsiteY48" fmla="*/ 1491343 h 1768706"/>
              <a:gd name="connsiteX49" fmla="*/ 3962400 w 5170714"/>
              <a:gd name="connsiteY49" fmla="*/ 1447800 h 1768706"/>
              <a:gd name="connsiteX50" fmla="*/ 4049486 w 5170714"/>
              <a:gd name="connsiteY50" fmla="*/ 1415143 h 1768706"/>
              <a:gd name="connsiteX51" fmla="*/ 4201886 w 5170714"/>
              <a:gd name="connsiteY51" fmla="*/ 1328057 h 1768706"/>
              <a:gd name="connsiteX52" fmla="*/ 4256314 w 5170714"/>
              <a:gd name="connsiteY52" fmla="*/ 1295400 h 1768706"/>
              <a:gd name="connsiteX53" fmla="*/ 4376057 w 5170714"/>
              <a:gd name="connsiteY53" fmla="*/ 1175657 h 1768706"/>
              <a:gd name="connsiteX54" fmla="*/ 4419600 w 5170714"/>
              <a:gd name="connsiteY54" fmla="*/ 1132114 h 1768706"/>
              <a:gd name="connsiteX55" fmla="*/ 4452257 w 5170714"/>
              <a:gd name="connsiteY55" fmla="*/ 1110343 h 1768706"/>
              <a:gd name="connsiteX56" fmla="*/ 4517571 w 5170714"/>
              <a:gd name="connsiteY56" fmla="*/ 1045028 h 1768706"/>
              <a:gd name="connsiteX57" fmla="*/ 4539343 w 5170714"/>
              <a:gd name="connsiteY57" fmla="*/ 1023257 h 1768706"/>
              <a:gd name="connsiteX58" fmla="*/ 4626428 w 5170714"/>
              <a:gd name="connsiteY58" fmla="*/ 968828 h 1768706"/>
              <a:gd name="connsiteX59" fmla="*/ 4669971 w 5170714"/>
              <a:gd name="connsiteY59" fmla="*/ 914400 h 1768706"/>
              <a:gd name="connsiteX60" fmla="*/ 4746171 w 5170714"/>
              <a:gd name="connsiteY60" fmla="*/ 859971 h 1768706"/>
              <a:gd name="connsiteX61" fmla="*/ 4767943 w 5170714"/>
              <a:gd name="connsiteY61" fmla="*/ 827314 h 1768706"/>
              <a:gd name="connsiteX62" fmla="*/ 4833257 w 5170714"/>
              <a:gd name="connsiteY62" fmla="*/ 783771 h 1768706"/>
              <a:gd name="connsiteX63" fmla="*/ 4909457 w 5170714"/>
              <a:gd name="connsiteY63" fmla="*/ 729343 h 1768706"/>
              <a:gd name="connsiteX64" fmla="*/ 4953000 w 5170714"/>
              <a:gd name="connsiteY64" fmla="*/ 696686 h 1768706"/>
              <a:gd name="connsiteX65" fmla="*/ 4996543 w 5170714"/>
              <a:gd name="connsiteY65" fmla="*/ 653143 h 1768706"/>
              <a:gd name="connsiteX66" fmla="*/ 5040086 w 5170714"/>
              <a:gd name="connsiteY66" fmla="*/ 587828 h 1768706"/>
              <a:gd name="connsiteX67" fmla="*/ 5061857 w 5170714"/>
              <a:gd name="connsiteY67" fmla="*/ 555171 h 1768706"/>
              <a:gd name="connsiteX68" fmla="*/ 5116286 w 5170714"/>
              <a:gd name="connsiteY68" fmla="*/ 478971 h 1768706"/>
              <a:gd name="connsiteX69" fmla="*/ 5138057 w 5170714"/>
              <a:gd name="connsiteY69" fmla="*/ 435428 h 1768706"/>
              <a:gd name="connsiteX70" fmla="*/ 5159828 w 5170714"/>
              <a:gd name="connsiteY70" fmla="*/ 272143 h 1768706"/>
              <a:gd name="connsiteX71" fmla="*/ 5170714 w 5170714"/>
              <a:gd name="connsiteY71" fmla="*/ 0 h 1768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170714" h="1768706">
                <a:moveTo>
                  <a:pt x="0" y="108857"/>
                </a:moveTo>
                <a:cubicBezTo>
                  <a:pt x="7257" y="123371"/>
                  <a:pt x="15379" y="137485"/>
                  <a:pt x="21771" y="152400"/>
                </a:cubicBezTo>
                <a:cubicBezTo>
                  <a:pt x="33982" y="180892"/>
                  <a:pt x="51095" y="258810"/>
                  <a:pt x="54428" y="272143"/>
                </a:cubicBezTo>
                <a:cubicBezTo>
                  <a:pt x="69855" y="457261"/>
                  <a:pt x="53309" y="343487"/>
                  <a:pt x="87086" y="489857"/>
                </a:cubicBezTo>
                <a:cubicBezTo>
                  <a:pt x="91227" y="507802"/>
                  <a:pt x="101309" y="567699"/>
                  <a:pt x="108857" y="587828"/>
                </a:cubicBezTo>
                <a:cubicBezTo>
                  <a:pt x="114555" y="603022"/>
                  <a:pt x="124930" y="616177"/>
                  <a:pt x="130628" y="631371"/>
                </a:cubicBezTo>
                <a:cubicBezTo>
                  <a:pt x="135881" y="645379"/>
                  <a:pt x="134823" y="661532"/>
                  <a:pt x="141514" y="674914"/>
                </a:cubicBezTo>
                <a:cubicBezTo>
                  <a:pt x="166220" y="724327"/>
                  <a:pt x="169323" y="706953"/>
                  <a:pt x="195943" y="740228"/>
                </a:cubicBezTo>
                <a:cubicBezTo>
                  <a:pt x="204116" y="750444"/>
                  <a:pt x="210019" y="762305"/>
                  <a:pt x="217714" y="772886"/>
                </a:cubicBezTo>
                <a:cubicBezTo>
                  <a:pt x="239056" y="802231"/>
                  <a:pt x="264359" y="828857"/>
                  <a:pt x="283028" y="859971"/>
                </a:cubicBezTo>
                <a:cubicBezTo>
                  <a:pt x="346176" y="965216"/>
                  <a:pt x="284850" y="867239"/>
                  <a:pt x="348343" y="957943"/>
                </a:cubicBezTo>
                <a:cubicBezTo>
                  <a:pt x="363348" y="979379"/>
                  <a:pt x="377372" y="1001486"/>
                  <a:pt x="391886" y="1023257"/>
                </a:cubicBezTo>
                <a:cubicBezTo>
                  <a:pt x="399143" y="1034143"/>
                  <a:pt x="404406" y="1046663"/>
                  <a:pt x="413657" y="1055914"/>
                </a:cubicBezTo>
                <a:lnTo>
                  <a:pt x="457200" y="1099457"/>
                </a:lnTo>
                <a:cubicBezTo>
                  <a:pt x="468086" y="1110343"/>
                  <a:pt x="481318" y="1119305"/>
                  <a:pt x="489857" y="1132114"/>
                </a:cubicBezTo>
                <a:cubicBezTo>
                  <a:pt x="547631" y="1218775"/>
                  <a:pt x="514899" y="1178927"/>
                  <a:pt x="587828" y="1251857"/>
                </a:cubicBezTo>
                <a:cubicBezTo>
                  <a:pt x="602342" y="1266371"/>
                  <a:pt x="612313" y="1287777"/>
                  <a:pt x="631371" y="1295400"/>
                </a:cubicBezTo>
                <a:lnTo>
                  <a:pt x="685800" y="1317171"/>
                </a:lnTo>
                <a:cubicBezTo>
                  <a:pt x="693057" y="1328057"/>
                  <a:pt x="697355" y="1341655"/>
                  <a:pt x="707571" y="1349828"/>
                </a:cubicBezTo>
                <a:cubicBezTo>
                  <a:pt x="716531" y="1356996"/>
                  <a:pt x="729965" y="1355582"/>
                  <a:pt x="740228" y="1360714"/>
                </a:cubicBezTo>
                <a:cubicBezTo>
                  <a:pt x="751930" y="1366565"/>
                  <a:pt x="761526" y="1375995"/>
                  <a:pt x="772886" y="1382486"/>
                </a:cubicBezTo>
                <a:cubicBezTo>
                  <a:pt x="786975" y="1390537"/>
                  <a:pt x="802339" y="1396206"/>
                  <a:pt x="816428" y="1404257"/>
                </a:cubicBezTo>
                <a:cubicBezTo>
                  <a:pt x="827787" y="1410748"/>
                  <a:pt x="837009" y="1420996"/>
                  <a:pt x="849086" y="1426028"/>
                </a:cubicBezTo>
                <a:cubicBezTo>
                  <a:pt x="880862" y="1439268"/>
                  <a:pt x="918415" y="1439591"/>
                  <a:pt x="947057" y="1458686"/>
                </a:cubicBezTo>
                <a:cubicBezTo>
                  <a:pt x="957943" y="1465943"/>
                  <a:pt x="967637" y="1475425"/>
                  <a:pt x="979714" y="1480457"/>
                </a:cubicBezTo>
                <a:cubicBezTo>
                  <a:pt x="1011490" y="1493697"/>
                  <a:pt x="1077686" y="1513114"/>
                  <a:pt x="1077686" y="1513114"/>
                </a:cubicBezTo>
                <a:cubicBezTo>
                  <a:pt x="1167168" y="1572771"/>
                  <a:pt x="1025583" y="1481617"/>
                  <a:pt x="1219200" y="1578428"/>
                </a:cubicBezTo>
                <a:cubicBezTo>
                  <a:pt x="1233714" y="1585685"/>
                  <a:pt x="1247676" y="1594173"/>
                  <a:pt x="1262743" y="1600200"/>
                </a:cubicBezTo>
                <a:cubicBezTo>
                  <a:pt x="1317984" y="1622297"/>
                  <a:pt x="1327826" y="1621925"/>
                  <a:pt x="1382486" y="1632857"/>
                </a:cubicBezTo>
                <a:cubicBezTo>
                  <a:pt x="1405031" y="1644129"/>
                  <a:pt x="1457293" y="1671767"/>
                  <a:pt x="1480457" y="1676400"/>
                </a:cubicBezTo>
                <a:cubicBezTo>
                  <a:pt x="1516215" y="1683552"/>
                  <a:pt x="1553028" y="1683657"/>
                  <a:pt x="1589314" y="1687286"/>
                </a:cubicBezTo>
                <a:cubicBezTo>
                  <a:pt x="1600200" y="1690914"/>
                  <a:pt x="1610790" y="1695591"/>
                  <a:pt x="1621971" y="1698171"/>
                </a:cubicBezTo>
                <a:cubicBezTo>
                  <a:pt x="1689855" y="1713837"/>
                  <a:pt x="1731676" y="1720084"/>
                  <a:pt x="1796143" y="1730828"/>
                </a:cubicBezTo>
                <a:cubicBezTo>
                  <a:pt x="1909773" y="1768706"/>
                  <a:pt x="1838566" y="1750965"/>
                  <a:pt x="2013857" y="1763486"/>
                </a:cubicBezTo>
                <a:lnTo>
                  <a:pt x="2416628" y="1752600"/>
                </a:lnTo>
                <a:cubicBezTo>
                  <a:pt x="2449455" y="1751173"/>
                  <a:pt x="2481976" y="1745629"/>
                  <a:pt x="2514600" y="1741714"/>
                </a:cubicBezTo>
                <a:cubicBezTo>
                  <a:pt x="2572692" y="1734743"/>
                  <a:pt x="2631398" y="1731418"/>
                  <a:pt x="2688771" y="1719943"/>
                </a:cubicBezTo>
                <a:cubicBezTo>
                  <a:pt x="2718140" y="1714069"/>
                  <a:pt x="2780662" y="1700956"/>
                  <a:pt x="2808514" y="1698171"/>
                </a:cubicBezTo>
                <a:cubicBezTo>
                  <a:pt x="2859191" y="1693103"/>
                  <a:pt x="2910114" y="1690914"/>
                  <a:pt x="2960914" y="1687286"/>
                </a:cubicBezTo>
                <a:cubicBezTo>
                  <a:pt x="2986314" y="1683657"/>
                  <a:pt x="3011954" y="1681432"/>
                  <a:pt x="3037114" y="1676400"/>
                </a:cubicBezTo>
                <a:cubicBezTo>
                  <a:pt x="3048366" y="1674150"/>
                  <a:pt x="3058471" y="1667508"/>
                  <a:pt x="3069771" y="1665514"/>
                </a:cubicBezTo>
                <a:cubicBezTo>
                  <a:pt x="3120306" y="1656596"/>
                  <a:pt x="3171553" y="1652179"/>
                  <a:pt x="3222171" y="1643743"/>
                </a:cubicBezTo>
                <a:cubicBezTo>
                  <a:pt x="3243943" y="1640114"/>
                  <a:pt x="3265904" y="1637482"/>
                  <a:pt x="3287486" y="1632857"/>
                </a:cubicBezTo>
                <a:cubicBezTo>
                  <a:pt x="3376462" y="1613791"/>
                  <a:pt x="3355161" y="1612507"/>
                  <a:pt x="3429000" y="1600200"/>
                </a:cubicBezTo>
                <a:cubicBezTo>
                  <a:pt x="3454309" y="1595982"/>
                  <a:pt x="3479956" y="1593904"/>
                  <a:pt x="3505200" y="1589314"/>
                </a:cubicBezTo>
                <a:cubicBezTo>
                  <a:pt x="3559811" y="1579385"/>
                  <a:pt x="3614057" y="1567543"/>
                  <a:pt x="3668486" y="1556657"/>
                </a:cubicBezTo>
                <a:lnTo>
                  <a:pt x="3722914" y="1545771"/>
                </a:lnTo>
                <a:cubicBezTo>
                  <a:pt x="3744685" y="1534885"/>
                  <a:pt x="3765985" y="1523000"/>
                  <a:pt x="3788228" y="1513114"/>
                </a:cubicBezTo>
                <a:cubicBezTo>
                  <a:pt x="3815617" y="1500941"/>
                  <a:pt x="3846432" y="1497119"/>
                  <a:pt x="3875314" y="1491343"/>
                </a:cubicBezTo>
                <a:cubicBezTo>
                  <a:pt x="3904343" y="1476829"/>
                  <a:pt x="3931611" y="1458063"/>
                  <a:pt x="3962400" y="1447800"/>
                </a:cubicBezTo>
                <a:cubicBezTo>
                  <a:pt x="3995246" y="1436851"/>
                  <a:pt x="4015651" y="1430759"/>
                  <a:pt x="4049486" y="1415143"/>
                </a:cubicBezTo>
                <a:cubicBezTo>
                  <a:pt x="4155508" y="1366210"/>
                  <a:pt x="4113168" y="1384514"/>
                  <a:pt x="4201886" y="1328057"/>
                </a:cubicBezTo>
                <a:cubicBezTo>
                  <a:pt x="4219736" y="1316698"/>
                  <a:pt x="4241353" y="1310361"/>
                  <a:pt x="4256314" y="1295400"/>
                </a:cubicBezTo>
                <a:lnTo>
                  <a:pt x="4376057" y="1175657"/>
                </a:lnTo>
                <a:cubicBezTo>
                  <a:pt x="4390571" y="1161143"/>
                  <a:pt x="4402521" y="1143500"/>
                  <a:pt x="4419600" y="1132114"/>
                </a:cubicBezTo>
                <a:cubicBezTo>
                  <a:pt x="4430486" y="1124857"/>
                  <a:pt x="4442324" y="1118857"/>
                  <a:pt x="4452257" y="1110343"/>
                </a:cubicBezTo>
                <a:cubicBezTo>
                  <a:pt x="4452280" y="1110323"/>
                  <a:pt x="4506674" y="1055925"/>
                  <a:pt x="4517571" y="1045028"/>
                </a:cubicBezTo>
                <a:cubicBezTo>
                  <a:pt x="4524828" y="1037771"/>
                  <a:pt x="4530542" y="1028537"/>
                  <a:pt x="4539343" y="1023257"/>
                </a:cubicBezTo>
                <a:cubicBezTo>
                  <a:pt x="4550809" y="1016377"/>
                  <a:pt x="4609669" y="982235"/>
                  <a:pt x="4626428" y="968828"/>
                </a:cubicBezTo>
                <a:cubicBezTo>
                  <a:pt x="4658102" y="943489"/>
                  <a:pt x="4641677" y="948353"/>
                  <a:pt x="4669971" y="914400"/>
                </a:cubicBezTo>
                <a:cubicBezTo>
                  <a:pt x="4701493" y="876573"/>
                  <a:pt x="4702150" y="881982"/>
                  <a:pt x="4746171" y="859971"/>
                </a:cubicBezTo>
                <a:cubicBezTo>
                  <a:pt x="4753428" y="849085"/>
                  <a:pt x="4758097" y="835929"/>
                  <a:pt x="4767943" y="827314"/>
                </a:cubicBezTo>
                <a:cubicBezTo>
                  <a:pt x="4787635" y="810084"/>
                  <a:pt x="4812324" y="799470"/>
                  <a:pt x="4833257" y="783771"/>
                </a:cubicBezTo>
                <a:cubicBezTo>
                  <a:pt x="4975563" y="677042"/>
                  <a:pt x="4798033" y="808931"/>
                  <a:pt x="4909457" y="729343"/>
                </a:cubicBezTo>
                <a:cubicBezTo>
                  <a:pt x="4924221" y="718798"/>
                  <a:pt x="4939346" y="708633"/>
                  <a:pt x="4953000" y="696686"/>
                </a:cubicBezTo>
                <a:cubicBezTo>
                  <a:pt x="4968448" y="683169"/>
                  <a:pt x="4996543" y="653143"/>
                  <a:pt x="4996543" y="653143"/>
                </a:cubicBezTo>
                <a:cubicBezTo>
                  <a:pt x="5015672" y="595752"/>
                  <a:pt x="4994785" y="642190"/>
                  <a:pt x="5040086" y="587828"/>
                </a:cubicBezTo>
                <a:cubicBezTo>
                  <a:pt x="5048461" y="577777"/>
                  <a:pt x="5054253" y="565817"/>
                  <a:pt x="5061857" y="555171"/>
                </a:cubicBezTo>
                <a:cubicBezTo>
                  <a:pt x="5078539" y="531816"/>
                  <a:pt x="5101630" y="504618"/>
                  <a:pt x="5116286" y="478971"/>
                </a:cubicBezTo>
                <a:cubicBezTo>
                  <a:pt x="5124337" y="464882"/>
                  <a:pt x="5130800" y="449942"/>
                  <a:pt x="5138057" y="435428"/>
                </a:cubicBezTo>
                <a:cubicBezTo>
                  <a:pt x="5142042" y="407535"/>
                  <a:pt x="5158346" y="296591"/>
                  <a:pt x="5159828" y="272143"/>
                </a:cubicBezTo>
                <a:cubicBezTo>
                  <a:pt x="5165320" y="181522"/>
                  <a:pt x="5170714" y="0"/>
                  <a:pt x="5170714" y="0"/>
                </a:cubicBez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3203575" y="2924175"/>
            <a:ext cx="360363" cy="3397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3635375" y="3141663"/>
            <a:ext cx="360363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4140200" y="3284538"/>
            <a:ext cx="360363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572000" y="3141663"/>
            <a:ext cx="576263" cy="57467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292725" y="3284538"/>
            <a:ext cx="358775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724525" y="3213100"/>
            <a:ext cx="360363" cy="33813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6300788" y="3141663"/>
            <a:ext cx="358775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6732588" y="2852738"/>
            <a:ext cx="576262" cy="57626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916238" y="3213100"/>
            <a:ext cx="360362" cy="33813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203575" y="3500438"/>
            <a:ext cx="360363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3635375" y="3716338"/>
            <a:ext cx="360363" cy="3397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995738" y="3716338"/>
            <a:ext cx="576262" cy="57626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4643438" y="4005263"/>
            <a:ext cx="360362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076825" y="4005263"/>
            <a:ext cx="358775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5435600" y="4005263"/>
            <a:ext cx="360363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5867400" y="3789363"/>
            <a:ext cx="576263" cy="57626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516688" y="3789363"/>
            <a:ext cx="358775" cy="338137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6875463" y="3716338"/>
            <a:ext cx="360362" cy="339725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7235825" y="3429000"/>
            <a:ext cx="360363" cy="338138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4" name="Овал 33"/>
          <p:cNvSpPr/>
          <p:nvPr/>
        </p:nvSpPr>
        <p:spPr>
          <a:xfrm>
            <a:off x="7596188" y="3068638"/>
            <a:ext cx="576262" cy="576262"/>
          </a:xfrm>
          <a:prstGeom prst="ellipse">
            <a:avLst/>
          </a:prstGeom>
          <a:solidFill>
            <a:srgbClr val="FFFF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3419475" y="1773238"/>
            <a:ext cx="3168650" cy="935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5 больших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15 маленьких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619250" y="115888"/>
            <a:ext cx="576738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4" name="Заголовок 1"/>
          <p:cNvSpPr>
            <a:spLocks noGrp="1"/>
          </p:cNvSpPr>
          <p:nvPr>
            <p:ph type="title"/>
          </p:nvPr>
        </p:nvSpPr>
        <p:spPr>
          <a:xfrm>
            <a:off x="539750" y="692150"/>
            <a:ext cx="7920038" cy="1143000"/>
          </a:xfrm>
        </p:spPr>
        <p:txBody>
          <a:bodyPr/>
          <a:lstStyle/>
          <a:p>
            <a:r>
              <a:rPr lang="ru-RU" sz="2400" b="1" smtClean="0"/>
              <a:t>Напиши, кто был бы легче всех, если бы собака была легче жука и тяжелее слона?</a:t>
            </a:r>
          </a:p>
        </p:txBody>
      </p:sp>
      <p:pic>
        <p:nvPicPr>
          <p:cNvPr id="49155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1844675"/>
            <a:ext cx="1292225" cy="178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3 (620x700, 133Kb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5825" y="1557338"/>
            <a:ext cx="1512888" cy="170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клипарты\животные\слоненок 3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48038" y="4581525"/>
            <a:ext cx="12954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2138" y="2708275"/>
            <a:ext cx="1655762" cy="168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Группа 16"/>
          <p:cNvGrpSpPr>
            <a:grpSpLocks/>
          </p:cNvGrpSpPr>
          <p:nvPr/>
        </p:nvGrpSpPr>
        <p:grpSpPr bwMode="auto">
          <a:xfrm>
            <a:off x="3348038" y="4005263"/>
            <a:ext cx="3671887" cy="769937"/>
            <a:chOff x="2843808" y="3933056"/>
            <a:chExt cx="2952328" cy="770384"/>
          </a:xfrm>
        </p:grpSpPr>
        <p:sp>
          <p:nvSpPr>
            <p:cNvPr id="18" name="Равнобедренный треугольник 17"/>
            <p:cNvSpPr/>
            <p:nvPr/>
          </p:nvSpPr>
          <p:spPr>
            <a:xfrm>
              <a:off x="3923648" y="4293627"/>
              <a:ext cx="719893" cy="409813"/>
            </a:xfrm>
            <a:prstGeom prst="triangle">
              <a:avLst>
                <a:gd name="adj" fmla="val 4692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843808" y="3933056"/>
              <a:ext cx="2952328" cy="719555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20" descr="http://img1.liveinternet.ru/images/attach/c/2/67/646/67646699_nasekomoe60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51500" y="3500438"/>
            <a:ext cx="1544638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3419475" y="5732463"/>
            <a:ext cx="3673475" cy="771525"/>
            <a:chOff x="2843808" y="3933056"/>
            <a:chExt cx="2952328" cy="770384"/>
          </a:xfrm>
        </p:grpSpPr>
        <p:sp>
          <p:nvSpPr>
            <p:cNvPr id="21" name="Равнобедренный треугольник 20"/>
            <p:cNvSpPr/>
            <p:nvPr/>
          </p:nvSpPr>
          <p:spPr>
            <a:xfrm>
              <a:off x="3924457" y="4292885"/>
              <a:ext cx="719582" cy="410555"/>
            </a:xfrm>
            <a:prstGeom prst="triangle">
              <a:avLst>
                <a:gd name="adj" fmla="val 46921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>
              <a:off x="2843808" y="3933056"/>
              <a:ext cx="2952328" cy="71965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3" name="Picture 3" descr="D:\клипарты\игрушкиа\0_7e301_6f2ff1ca_S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40425" y="5013325"/>
            <a:ext cx="1655763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3779838" y="1628775"/>
            <a:ext cx="2305050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СЛОН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627313" y="188913"/>
            <a:ext cx="3325812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рассуждать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r>
              <a:rPr lang="ru-RU" sz="2400" b="1" smtClean="0"/>
              <a:t>Подумай, если бы лошадь была ниже кролика и выше жирафа, то кто был бы выше всех?</a:t>
            </a:r>
          </a:p>
        </p:txBody>
      </p:sp>
      <p:pic>
        <p:nvPicPr>
          <p:cNvPr id="50179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1 (525x700, 83Kb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76375" y="1628775"/>
            <a:ext cx="1295400" cy="183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8" descr="11 (567x700, 93Kb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1412875"/>
            <a:ext cx="1728787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" descr="D:\клипарты\Цирк\fab4137308b7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51275" y="4724400"/>
            <a:ext cx="18351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" descr="D:\клипарты\животные\dd3da52ef1e3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67400" y="4508500"/>
            <a:ext cx="2254250" cy="179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5" name="Picture 4" descr="D:\клипарты\домики\0_5b2d7_b30c0941_XX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835150" y="3933825"/>
            <a:ext cx="874713" cy="97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3" descr="D:\клипарты\животные\жираф 4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48038" y="4940300"/>
            <a:ext cx="5032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779838" y="1628775"/>
            <a:ext cx="2305050" cy="7921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</a:rPr>
              <a:t>КРОЛИК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27313" y="188913"/>
            <a:ext cx="3325812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рассуждать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6" descr="http://art-apple.ru/albums/nature/normal_WideWalls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650" y="765175"/>
            <a:ext cx="7561263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Миша жил немного ближе к школе, чем Коля, и намного дальше от неё, чем Витя. Напиши, кто жил от школы дальше всех?</a:t>
            </a:r>
            <a:endParaRPr lang="ru-RU" sz="2400" b="1" dirty="0"/>
          </a:p>
        </p:txBody>
      </p:sp>
      <p:pic>
        <p:nvPicPr>
          <p:cNvPr id="51203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53225" y="1557338"/>
            <a:ext cx="2390775" cy="172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matveyrybka.ucoz.ru/_nw/20/s3646434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2E8E9"/>
              </a:clrFrom>
              <a:clrTo>
                <a:srgbClr val="C2E8E9">
                  <a:alpha val="0"/>
                </a:srgbClr>
              </a:clrTo>
            </a:clrChange>
          </a:blip>
          <a:srcRect l="3125" t="64063" r="73438" b="3125"/>
          <a:stretch>
            <a:fillRect/>
          </a:stretch>
        </p:blipFill>
        <p:spPr bwMode="auto">
          <a:xfrm>
            <a:off x="1547813" y="1685925"/>
            <a:ext cx="1295400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2" descr="HOUSE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21563" y="3860800"/>
            <a:ext cx="1722437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 descr="D:\клипарты\люди\0_4e532_9dc8b421_XXXL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59113" y="4581525"/>
            <a:ext cx="1017587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787900" y="4652963"/>
            <a:ext cx="68421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 descr="D:\клипарты\Дети\3n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0425" y="4581525"/>
            <a:ext cx="725488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4356100" y="4005263"/>
            <a:ext cx="1511300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Миша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00338" y="4076700"/>
            <a:ext cx="1511300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Коля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011863" y="4005263"/>
            <a:ext cx="1512887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Витя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27313" y="188913"/>
            <a:ext cx="3325812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рассуждать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74717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allAtOnce"/>
      <p:bldP spid="1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8" descr="http://wallpaper.goodfon.ru/image/232430-1024x768.jpg"/>
          <p:cNvPicPr>
            <a:picLocks noChangeAspect="1" noChangeArrowheads="1"/>
          </p:cNvPicPr>
          <p:nvPr/>
        </p:nvPicPr>
        <p:blipFill>
          <a:blip r:embed="rId2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490538"/>
          </a:xfrm>
        </p:spPr>
        <p:txBody>
          <a:bodyPr/>
          <a:lstStyle/>
          <a:p>
            <a:r>
              <a:rPr lang="ru-RU" sz="2400" b="1" smtClean="0"/>
              <a:t>Выбери нужную фигуру из 7 пронумерованных.</a:t>
            </a:r>
          </a:p>
        </p:txBody>
      </p:sp>
      <p:pic>
        <p:nvPicPr>
          <p:cNvPr id="52227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71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5" descr="D:\Презентации\рамки фон\bd14903_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0"/>
            <a:ext cx="685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D:\Презентации\Математика\Умники и умницы 2 класс\Тетрадь 2 класс\Часть 1. 1- 18 урок\Image002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EFEEF3"/>
              </a:clrFrom>
              <a:clrTo>
                <a:srgbClr val="EFEEF3">
                  <a:alpha val="0"/>
                </a:srgbClr>
              </a:clrTo>
            </a:clrChange>
          </a:blip>
          <a:srcRect l="14656" t="32373" r="46104" b="48357"/>
          <a:stretch>
            <a:fillRect/>
          </a:stretch>
        </p:blipFill>
        <p:spPr bwMode="auto">
          <a:xfrm>
            <a:off x="755650" y="692150"/>
            <a:ext cx="404336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D:\Презентации\Математика\Умники и умницы 2 класс\Тетрадь 2 класс\Часть 1. 1- 18 урок\Image0028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 l="53896" t="34685" r="4686" b="49129"/>
          <a:stretch>
            <a:fillRect/>
          </a:stretch>
        </p:blipFill>
        <p:spPr bwMode="auto">
          <a:xfrm>
            <a:off x="4716463" y="2133600"/>
            <a:ext cx="390842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95513" y="2492375"/>
            <a:ext cx="1152525" cy="8651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6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9" name="Picture 10" descr="Советские мультфильмы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716338"/>
            <a:ext cx="2016125" cy="184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850" y="765175"/>
            <a:ext cx="4103688" cy="2043113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 нему можно перейти реку, не замочив ног?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019925" y="2924175"/>
            <a:ext cx="1765300" cy="1009650"/>
          </a:xfrm>
          <a:prstGeom prst="cloudCallout">
            <a:avLst>
              <a:gd name="adj1" fmla="val -74645"/>
              <a:gd name="adj2" fmla="val 10200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Мост.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389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 descr="http://smotra.ru/files/img/samovar.silve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43663" y="4581525"/>
            <a:ext cx="1612900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0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3253" name="Picture 1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170202" flipH="1">
            <a:off x="1763713" y="3500438"/>
            <a:ext cx="2303462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4" name="Picture 20" descr="12 (425x700, 86Kb)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88125" y="3284538"/>
            <a:ext cx="1949450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850" y="765175"/>
            <a:ext cx="4103688" cy="2043113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какую посуду нельзя налить воды?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полную.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413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4868863"/>
            <a:ext cx="143986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323850" y="765175"/>
            <a:ext cx="4103688" cy="2043113"/>
          </a:xfrm>
          <a:prstGeom prst="cloudCallout">
            <a:avLst>
              <a:gd name="adj1" fmla="val 17303"/>
              <a:gd name="adj2" fmla="val 10179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По-гречески – алфавит, по-русски- 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Азбука.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8437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4868863"/>
            <a:ext cx="143986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0" y="981075"/>
            <a:ext cx="4392613" cy="2376488"/>
          </a:xfrm>
          <a:prstGeom prst="cloudCallout">
            <a:avLst>
              <a:gd name="adj1" fmla="val 30531"/>
              <a:gd name="adj2" fmla="val 81219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Материал из которого сделали солдатика из сказки Андерсена?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Олово.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9461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3" descr="D:\клипарты\канц. товары\786dd4b7924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4868863"/>
            <a:ext cx="1439862" cy="170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6" descr="Советские мультфильмы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827088" y="1412875"/>
            <a:ext cx="3565525" cy="1944688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Ела-ела дуб, дуб, поломала зуб, зуб. Что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Пила.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485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http://s55.radikal.ru/i147/0810/c6/0b12800bdcb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5589588"/>
            <a:ext cx="128111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5" descr="D:\клипарты\игрушкиа\4dcd225bfc6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8125" y="5157788"/>
            <a:ext cx="71755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9" name="Picture 16" descr="Советские мультфильм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8" descr="http://domashnyuklad.ru/img/prodazha_dachi_doma_uchastki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4102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FFFF0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FFFF0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3" name="Выноска-облако 2"/>
          <p:cNvSpPr/>
          <p:nvPr/>
        </p:nvSpPr>
        <p:spPr>
          <a:xfrm>
            <a:off x="107950" y="1196975"/>
            <a:ext cx="4284663" cy="2160588"/>
          </a:xfrm>
          <a:prstGeom prst="cloudCallout">
            <a:avLst>
              <a:gd name="adj1" fmla="val 24729"/>
              <a:gd name="adj2" fmla="val 87378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Назови домашнюю птицу, которая может нести золотые яйца?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804025" y="2924175"/>
            <a:ext cx="2339975" cy="1009650"/>
          </a:xfrm>
          <a:prstGeom prst="cloudCallout">
            <a:avLst>
              <a:gd name="adj1" fmla="val -67201"/>
              <a:gd name="adj2" fmla="val 10848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Курица.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1509" name="Picture 4" descr="http://hobbyka.ru/pictures/1295615183s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250" y="4365625"/>
            <a:ext cx="2314575" cy="203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3860800"/>
            <a:ext cx="1655763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2" descr="http://s55.radikal.ru/i147/0810/c6/0b12800bdcb5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16688" y="5589588"/>
            <a:ext cx="1281112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5" descr="D:\клипарты\игрушкиа\4dcd225bfc64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88125" y="5157788"/>
            <a:ext cx="717550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16" descr="Советские мультфильмы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2725" y="4076700"/>
            <a:ext cx="1871663" cy="242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660</Words>
  <Application>Microsoft Office PowerPoint</Application>
  <PresentationFormat>Экран (4:3)</PresentationFormat>
  <Paragraphs>177</Paragraphs>
  <Slides>40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4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Слайд 13</vt:lpstr>
      <vt:lpstr>Посмотри на квадрат. В одной из клеток стоит машина. Не прикасаясь рукой к таблице, а лишь следя глазами, узнай её путь.</vt:lpstr>
      <vt:lpstr>Посмотри на квадрат. В одной из клеток стоит машина. Не прикасаясь рукой к таблице, а лишь следя глазами, узнай её путь.</vt:lpstr>
      <vt:lpstr>Посмотри на квадрат. В одной из клеток стоит машина. Не прикасаясь рукой к таблице, а лишь следя глазами, узнай её путь.</vt:lpstr>
      <vt:lpstr>Не водя рукой по линиям, а лишь следя глазами, определи, какие буквы соответствуют числам. Если ты всё сделал верно, у тебя получилась загадка. Как можно быстрее отгадай её.</vt:lpstr>
      <vt:lpstr>Перед вами слоговица. Потрудитесь ухитриться Слоговицу разгадать И слова все-все назвать.</vt:lpstr>
      <vt:lpstr>Перед вами слоговица. Потрудитесь ухитриться Слоговицу разгадать И слова все-все назвать.</vt:lpstr>
      <vt:lpstr>Перед вами слоговица. Потрудитесь ухитриться Слоговицу разгадать И слова все-все назвать.</vt:lpstr>
      <vt:lpstr>Слайд 21</vt:lpstr>
      <vt:lpstr>ЛОГИЧЕСКИ – ПОИСКОВЫЕ ЗАДАНИЯ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Маша нанизала на нитку 20 бусинок так, что каждая четвёртая бусинка большая, а остальные – маленькие. Сосчитай, сколько больших и сколько маленьких бусинок на нитке?</vt:lpstr>
      <vt:lpstr>Напиши, кто был бы легче всех, если бы собака была легче жука и тяжелее слона?</vt:lpstr>
      <vt:lpstr>Подумай, если бы лошадь была ниже кролика и выше жирафа, то кто был бы выше всех?</vt:lpstr>
      <vt:lpstr>Миша жил немного ближе к школе, чем Коля, и намного дальше от неё, чем Витя. Напиши, кто жил от школы дальше всех?</vt:lpstr>
      <vt:lpstr>Выбери нужную фигуру из 7 пронумерованных.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75</cp:revision>
  <dcterms:modified xsi:type="dcterms:W3CDTF">2025-09-22T09:52:08Z</dcterms:modified>
</cp:coreProperties>
</file>